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26"/>
  </p:notesMasterIdLst>
  <p:sldIdLst>
    <p:sldId id="256" r:id="rId2"/>
    <p:sldId id="257" r:id="rId3"/>
    <p:sldId id="278" r:id="rId4"/>
    <p:sldId id="288" r:id="rId5"/>
    <p:sldId id="261" r:id="rId6"/>
    <p:sldId id="262" r:id="rId7"/>
    <p:sldId id="263" r:id="rId8"/>
    <p:sldId id="264" r:id="rId9"/>
    <p:sldId id="265" r:id="rId10"/>
    <p:sldId id="283" r:id="rId11"/>
    <p:sldId id="266" r:id="rId12"/>
    <p:sldId id="267" r:id="rId13"/>
    <p:sldId id="268" r:id="rId14"/>
    <p:sldId id="269" r:id="rId15"/>
    <p:sldId id="270" r:id="rId16"/>
    <p:sldId id="271" r:id="rId17"/>
    <p:sldId id="284" r:id="rId18"/>
    <p:sldId id="285" r:id="rId19"/>
    <p:sldId id="286" r:id="rId20"/>
    <p:sldId id="272" r:id="rId21"/>
    <p:sldId id="274" r:id="rId22"/>
    <p:sldId id="275" r:id="rId23"/>
    <p:sldId id="287"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81092"/>
  </p:normalViewPr>
  <p:slideViewPr>
    <p:cSldViewPr snapToGrid="0" snapToObjects="1">
      <p:cViewPr varScale="1">
        <p:scale>
          <a:sx n="104" d="100"/>
          <a:sy n="104" d="100"/>
        </p:scale>
        <p:origin x="23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5343F-CE4A-8247-A078-D4C391BC6713}" type="datetimeFigureOut">
              <a:rPr lang="en-US" smtClean="0"/>
              <a:t>6/6/17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9D479-B542-3D49-A662-A4AB2A2EA6D1}" type="slidenum">
              <a:rPr lang="en-US" smtClean="0"/>
              <a:t>‹#›</a:t>
            </a:fld>
            <a:endParaRPr lang="en-US"/>
          </a:p>
        </p:txBody>
      </p:sp>
    </p:spTree>
    <p:extLst>
      <p:ext uri="{BB962C8B-B14F-4D97-AF65-F5344CB8AC3E}">
        <p14:creationId xmlns:p14="http://schemas.microsoft.com/office/powerpoint/2010/main" val="57407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carbohydrates as fuel spares protein from being used as energy and aids with breakdown of fat. </a:t>
            </a:r>
          </a:p>
          <a:p>
            <a:r>
              <a:rPr lang="en-US" dirty="0" smtClean="0"/>
              <a:t>-fiber is a non-digestible carbohydrate,</a:t>
            </a:r>
            <a:r>
              <a:rPr lang="en-US" baseline="0" dirty="0" smtClean="0"/>
              <a:t> which</a:t>
            </a:r>
            <a:r>
              <a:rPr lang="en-US" dirty="0" smtClean="0"/>
              <a:t> delays glucose absorption, decreases cholesterol levels, and aids</a:t>
            </a:r>
            <a:r>
              <a:rPr lang="en-US" baseline="0" dirty="0" smtClean="0"/>
              <a:t> with reducing triglyceride levels.</a:t>
            </a:r>
          </a:p>
          <a:p>
            <a:r>
              <a:rPr lang="en-US" baseline="0" dirty="0" smtClean="0"/>
              <a:t>-</a:t>
            </a:r>
            <a:r>
              <a:rPr lang="en-US" dirty="0" smtClean="0"/>
              <a:t>Glycemic Index tells us how fast our blood sugar will rise after eating a food. Glycemic Index indicates how much of an insulin response our body will have to produce and breakdown what we just ate. Remember, insulin response in an inflammatory response. </a:t>
            </a:r>
            <a:endParaRPr lang="en-US" baseline="0" dirty="0" smtClean="0"/>
          </a:p>
          <a:p>
            <a:r>
              <a:rPr lang="en-US" baseline="0" dirty="0" smtClean="0"/>
              <a:t>-</a:t>
            </a:r>
            <a:r>
              <a:rPr lang="en-US" dirty="0" smtClean="0"/>
              <a:t>Studies show an increase in weight gain, body fat, and calorie/carbohydrate intake with high levels of artificial sweeteners. It also causes increases sugar cravings.</a:t>
            </a:r>
            <a:endParaRPr lang="en-US" dirty="0"/>
          </a:p>
        </p:txBody>
      </p:sp>
      <p:sp>
        <p:nvSpPr>
          <p:cNvPr id="4" name="Slide Number Placeholder 3"/>
          <p:cNvSpPr>
            <a:spLocks noGrp="1"/>
          </p:cNvSpPr>
          <p:nvPr>
            <p:ph type="sldNum" sz="quarter" idx="10"/>
          </p:nvPr>
        </p:nvSpPr>
        <p:spPr/>
        <p:txBody>
          <a:bodyPr/>
          <a:lstStyle/>
          <a:p>
            <a:fld id="{B419D479-B542-3D49-A662-A4AB2A2EA6D1}" type="slidenum">
              <a:rPr lang="en-US" smtClean="0"/>
              <a:t>9</a:t>
            </a:fld>
            <a:endParaRPr lang="en-US"/>
          </a:p>
        </p:txBody>
      </p:sp>
    </p:spTree>
    <p:extLst>
      <p:ext uri="{BB962C8B-B14F-4D97-AF65-F5344CB8AC3E}">
        <p14:creationId xmlns:p14="http://schemas.microsoft.com/office/powerpoint/2010/main" val="203337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-Essential amino acids can’t be synthesized by the body, therefore we need to obtain these proteins from food source (eggs contain all essential amino acids). Complementary proteins are two or more foods that when are eaten together they provide all essential amino acids. </a:t>
            </a:r>
            <a:r>
              <a:rPr lang="en-US" dirty="0" err="1" smtClean="0"/>
              <a:t>Ie</a:t>
            </a:r>
            <a:r>
              <a:rPr lang="en-US" dirty="0" smtClean="0"/>
              <a:t>: legumes, rice, mushrooms, broccoli.</a:t>
            </a:r>
          </a:p>
          <a:p>
            <a:endParaRPr lang="en-US" dirty="0"/>
          </a:p>
        </p:txBody>
      </p:sp>
      <p:sp>
        <p:nvSpPr>
          <p:cNvPr id="4" name="Slide Number Placeholder 3"/>
          <p:cNvSpPr>
            <a:spLocks noGrp="1"/>
          </p:cNvSpPr>
          <p:nvPr>
            <p:ph type="sldNum" sz="quarter" idx="10"/>
          </p:nvPr>
        </p:nvSpPr>
        <p:spPr/>
        <p:txBody>
          <a:bodyPr/>
          <a:lstStyle/>
          <a:p>
            <a:fld id="{B419D479-B542-3D49-A662-A4AB2A2EA6D1}" type="slidenum">
              <a:rPr lang="en-US" smtClean="0"/>
              <a:t>11</a:t>
            </a:fld>
            <a:endParaRPr lang="en-US"/>
          </a:p>
        </p:txBody>
      </p:sp>
    </p:spTree>
    <p:extLst>
      <p:ext uri="{BB962C8B-B14F-4D97-AF65-F5344CB8AC3E}">
        <p14:creationId xmlns:p14="http://schemas.microsoft.com/office/powerpoint/2010/main" val="197157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all fat is bad fat. Fat is an important component in our diet. Healthy fats in moderation is </a:t>
            </a:r>
            <a:r>
              <a:rPr lang="en-US" dirty="0" smtClean="0"/>
              <a:t>a component of our membranes, aids in the absorption of fat-soluble vitamins, and is used as a source of energy. </a:t>
            </a:r>
          </a:p>
          <a:p>
            <a:r>
              <a:rPr lang="en-US" dirty="0" smtClean="0"/>
              <a:t>-Limit</a:t>
            </a:r>
            <a:r>
              <a:rPr lang="en-US" baseline="0" dirty="0" smtClean="0"/>
              <a:t> these fats as they </a:t>
            </a:r>
            <a:r>
              <a:rPr lang="en-US" dirty="0" smtClean="0"/>
              <a:t>increase your LDL/bad cholesterol, trans fats also decrease HDL/ good cholesterol.</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-Omega 3 supplements are recommended to ensure that you are consuming adequate amounts of DHA/EPA</a:t>
            </a:r>
          </a:p>
          <a:p>
            <a:endParaRPr lang="en-US" dirty="0"/>
          </a:p>
        </p:txBody>
      </p:sp>
      <p:sp>
        <p:nvSpPr>
          <p:cNvPr id="4" name="Slide Number Placeholder 3"/>
          <p:cNvSpPr>
            <a:spLocks noGrp="1"/>
          </p:cNvSpPr>
          <p:nvPr>
            <p:ph type="sldNum" sz="quarter" idx="10"/>
          </p:nvPr>
        </p:nvSpPr>
        <p:spPr/>
        <p:txBody>
          <a:bodyPr/>
          <a:lstStyle/>
          <a:p>
            <a:fld id="{B419D479-B542-3D49-A662-A4AB2A2EA6D1}" type="slidenum">
              <a:rPr lang="en-US" smtClean="0"/>
              <a:t>12</a:t>
            </a:fld>
            <a:endParaRPr lang="en-US"/>
          </a:p>
        </p:txBody>
      </p:sp>
    </p:spTree>
    <p:extLst>
      <p:ext uri="{BB962C8B-B14F-4D97-AF65-F5344CB8AC3E}">
        <p14:creationId xmlns:p14="http://schemas.microsoft.com/office/powerpoint/2010/main" val="1514154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76960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214661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454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2096907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482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852894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150282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35848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39546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C6406-CE1C-4744-8094-E89B23C36593}" type="datetimeFigureOut">
              <a:rPr lang="en-US" smtClean="0"/>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9137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FC6406-CE1C-4744-8094-E89B23C36593}" type="datetimeFigureOut">
              <a:rPr lang="en-US" smtClean="0"/>
              <a:t>6/6/17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29710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FC6406-CE1C-4744-8094-E89B23C36593}" type="datetimeFigureOut">
              <a:rPr lang="en-US" smtClean="0"/>
              <a:t>6/6/17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51477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FC6406-CE1C-4744-8094-E89B23C36593}" type="datetimeFigureOut">
              <a:rPr lang="en-US" smtClean="0"/>
              <a:t>6/6/17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178025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C6406-CE1C-4744-8094-E89B23C36593}" type="datetimeFigureOut">
              <a:rPr lang="en-US" smtClean="0"/>
              <a:t>6/6/17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197358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C6406-CE1C-4744-8094-E89B23C36593}" type="datetimeFigureOut">
              <a:rPr lang="en-US" smtClean="0"/>
              <a:t>6/6/17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F1DB1-DC6E-694B-9F95-7DACBAE49B44}" type="slidenum">
              <a:rPr lang="en-US" smtClean="0"/>
              <a:t>‹#›</a:t>
            </a:fld>
            <a:endParaRPr lang="en-US"/>
          </a:p>
        </p:txBody>
      </p:sp>
    </p:spTree>
    <p:extLst>
      <p:ext uri="{BB962C8B-B14F-4D97-AF65-F5344CB8AC3E}">
        <p14:creationId xmlns:p14="http://schemas.microsoft.com/office/powerpoint/2010/main" val="208903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F1DB1-DC6E-694B-9F95-7DACBAE49B44}" type="slidenum">
              <a:rPr lang="en-US" smtClean="0"/>
              <a:t>‹#›</a:t>
            </a:fld>
            <a:endParaRPr lang="en-US"/>
          </a:p>
        </p:txBody>
      </p:sp>
      <p:sp>
        <p:nvSpPr>
          <p:cNvPr id="5" name="Date Placeholder 4"/>
          <p:cNvSpPr>
            <a:spLocks noGrp="1"/>
          </p:cNvSpPr>
          <p:nvPr>
            <p:ph type="dt" sz="half" idx="10"/>
          </p:nvPr>
        </p:nvSpPr>
        <p:spPr/>
        <p:txBody>
          <a:bodyPr/>
          <a:lstStyle/>
          <a:p>
            <a:fld id="{55FC6406-CE1C-4744-8094-E89B23C36593}" type="datetimeFigureOut">
              <a:rPr lang="en-US" smtClean="0"/>
              <a:t>6/6/17</a:t>
            </a:fld>
            <a:endParaRPr lang="en-US"/>
          </a:p>
        </p:txBody>
      </p:sp>
    </p:spTree>
    <p:extLst>
      <p:ext uri="{BB962C8B-B14F-4D97-AF65-F5344CB8AC3E}">
        <p14:creationId xmlns:p14="http://schemas.microsoft.com/office/powerpoint/2010/main" val="12833536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FC6406-CE1C-4744-8094-E89B23C36593}" type="datetimeFigureOut">
              <a:rPr lang="en-US" smtClean="0"/>
              <a:t>6/6/17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BF1DB1-DC6E-694B-9F95-7DACBAE49B44}" type="slidenum">
              <a:rPr lang="en-US" smtClean="0"/>
              <a:t>‹#›</a:t>
            </a:fld>
            <a:endParaRPr lang="en-US"/>
          </a:p>
        </p:txBody>
      </p:sp>
    </p:spTree>
    <p:extLst>
      <p:ext uri="{BB962C8B-B14F-4D97-AF65-F5344CB8AC3E}">
        <p14:creationId xmlns:p14="http://schemas.microsoft.com/office/powerpoint/2010/main" val="2760358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ealthystepsnutrition.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3771" y="2404534"/>
            <a:ext cx="8490232" cy="1646302"/>
          </a:xfrm>
        </p:spPr>
        <p:txBody>
          <a:bodyPr/>
          <a:lstStyle/>
          <a:p>
            <a:r>
              <a:rPr lang="en-US" dirty="0" smtClean="0"/>
              <a:t>28 Day Challenge Kickoff</a:t>
            </a:r>
            <a:endParaRPr lang="en-US" dirty="0"/>
          </a:p>
        </p:txBody>
      </p:sp>
      <p:sp>
        <p:nvSpPr>
          <p:cNvPr id="3" name="Subtitle 2"/>
          <p:cNvSpPr>
            <a:spLocks noGrp="1"/>
          </p:cNvSpPr>
          <p:nvPr>
            <p:ph type="subTitle" idx="1"/>
          </p:nvPr>
        </p:nvSpPr>
        <p:spPr/>
        <p:txBody>
          <a:bodyPr/>
          <a:lstStyle/>
          <a:p>
            <a:r>
              <a:rPr lang="en-US" dirty="0" smtClean="0"/>
              <a:t>Healthy Steps Nutrition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9253" y="573928"/>
            <a:ext cx="2582563" cy="2380009"/>
          </a:xfrm>
          <a:prstGeom prst="rect">
            <a:avLst/>
          </a:prstGeom>
        </p:spPr>
      </p:pic>
    </p:spTree>
    <p:extLst>
      <p:ext uri="{BB962C8B-B14F-4D97-AF65-F5344CB8AC3E}">
        <p14:creationId xmlns:p14="http://schemas.microsoft.com/office/powerpoint/2010/main" val="546425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of Carbohydrates</a:t>
            </a:r>
            <a:endParaRPr lang="en-US" dirty="0"/>
          </a:p>
        </p:txBody>
      </p:sp>
      <p:sp>
        <p:nvSpPr>
          <p:cNvPr id="3" name="Content Placeholder 2"/>
          <p:cNvSpPr>
            <a:spLocks noGrp="1"/>
          </p:cNvSpPr>
          <p:nvPr>
            <p:ph idx="1"/>
          </p:nvPr>
        </p:nvSpPr>
        <p:spPr/>
        <p:txBody>
          <a:bodyPr/>
          <a:lstStyle/>
          <a:p>
            <a:r>
              <a:rPr lang="en-US" dirty="0" smtClean="0"/>
              <a:t>Favorable carbohydrates are low in sugar and high in fiber. </a:t>
            </a:r>
          </a:p>
          <a:p>
            <a:pPr lvl="1"/>
            <a:r>
              <a:rPr lang="en-US" dirty="0" smtClean="0"/>
              <a:t>½ Plate: Non-starch Vegetables</a:t>
            </a:r>
          </a:p>
          <a:p>
            <a:pPr lvl="2"/>
            <a:r>
              <a:rPr lang="en-US" dirty="0" smtClean="0"/>
              <a:t>Broccoli, carrots, asparagus, cauliflower</a:t>
            </a:r>
          </a:p>
          <a:p>
            <a:pPr lvl="1"/>
            <a:r>
              <a:rPr lang="en-US" dirty="0" smtClean="0"/>
              <a:t>¼ Plate: Starchy and Complex Carbohydrates</a:t>
            </a:r>
          </a:p>
          <a:p>
            <a:pPr lvl="2"/>
            <a:r>
              <a:rPr lang="en-US" dirty="0" smtClean="0"/>
              <a:t>Fruits: strawberries, apples, pears, blueberries, raspberries</a:t>
            </a:r>
          </a:p>
          <a:p>
            <a:pPr lvl="2"/>
            <a:r>
              <a:rPr lang="en-US" dirty="0" smtClean="0"/>
              <a:t>Starchy veggies: sweet potato, peas, acorn squash</a:t>
            </a:r>
          </a:p>
          <a:p>
            <a:pPr lvl="2"/>
            <a:r>
              <a:rPr lang="en-US" dirty="0" smtClean="0"/>
              <a:t>Starch: brown rice, quinoa, oatmeal, beans</a:t>
            </a:r>
          </a:p>
          <a:p>
            <a:pPr lvl="1"/>
            <a:r>
              <a:rPr lang="en-US" dirty="0" smtClean="0"/>
              <a:t>Moderation Carbohydrates</a:t>
            </a:r>
          </a:p>
          <a:p>
            <a:pPr lvl="2"/>
            <a:r>
              <a:rPr lang="en-US" dirty="0" smtClean="0"/>
              <a:t>Rice cakes, fingerling potato, </a:t>
            </a:r>
            <a:r>
              <a:rPr lang="en-US" dirty="0"/>
              <a:t>E</a:t>
            </a:r>
            <a:r>
              <a:rPr lang="en-US" dirty="0" smtClean="0"/>
              <a:t>zekiel bread, banana, grapes, and melons</a:t>
            </a:r>
          </a:p>
        </p:txBody>
      </p:sp>
    </p:spTree>
    <p:extLst>
      <p:ext uri="{BB962C8B-B14F-4D97-AF65-F5344CB8AC3E}">
        <p14:creationId xmlns:p14="http://schemas.microsoft.com/office/powerpoint/2010/main" val="929553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Nutrition 101: Protein</a:t>
            </a:r>
            <a:endParaRPr lang="en-US" dirty="0"/>
          </a:p>
        </p:txBody>
      </p:sp>
      <p:sp>
        <p:nvSpPr>
          <p:cNvPr id="3" name="Content Placeholder 2"/>
          <p:cNvSpPr>
            <a:spLocks noGrp="1"/>
          </p:cNvSpPr>
          <p:nvPr>
            <p:ph sz="half" idx="1"/>
          </p:nvPr>
        </p:nvSpPr>
        <p:spPr/>
        <p:txBody>
          <a:bodyPr>
            <a:normAutofit/>
          </a:bodyPr>
          <a:lstStyle/>
          <a:p>
            <a:pPr>
              <a:buFont typeface="Wingdings" charset="2"/>
              <a:buChar char="Ø"/>
            </a:pPr>
            <a:r>
              <a:rPr lang="en-US" dirty="0" smtClean="0"/>
              <a:t>Proteins regulate body function and aid hormone regulation. </a:t>
            </a:r>
            <a:r>
              <a:rPr lang="en-US" b="1" dirty="0" smtClean="0"/>
              <a:t>Protein should comprise about 30% of our diet</a:t>
            </a:r>
            <a:r>
              <a:rPr lang="en-US" dirty="0" smtClean="0"/>
              <a:t>.</a:t>
            </a:r>
          </a:p>
          <a:p>
            <a:pPr lvl="1">
              <a:buFont typeface="Wingdings" charset="2"/>
              <a:buChar char="§"/>
            </a:pPr>
            <a:r>
              <a:rPr lang="en-US" dirty="0"/>
              <a:t>Essential amino acids </a:t>
            </a:r>
            <a:r>
              <a:rPr lang="en-US" dirty="0" smtClean="0"/>
              <a:t>cannot </a:t>
            </a:r>
            <a:r>
              <a:rPr lang="en-US" dirty="0"/>
              <a:t>be synthesized by the </a:t>
            </a:r>
            <a:r>
              <a:rPr lang="en-US" dirty="0" smtClean="0"/>
              <a:t>body; therefore, </a:t>
            </a:r>
            <a:r>
              <a:rPr lang="en-US" dirty="0"/>
              <a:t>we need to obtain these proteins from </a:t>
            </a:r>
            <a:r>
              <a:rPr lang="en-US" dirty="0" smtClean="0"/>
              <a:t>our diet.</a:t>
            </a:r>
          </a:p>
          <a:p>
            <a:pPr lvl="1">
              <a:buFont typeface="Wingdings" charset="2"/>
              <a:buChar char="§"/>
            </a:pPr>
            <a:r>
              <a:rPr lang="en-US" dirty="0" smtClean="0"/>
              <a:t>Amino acids can be found in meat, eggs, yogurt, and cheese.</a:t>
            </a:r>
          </a:p>
          <a:p>
            <a:pPr lvl="1">
              <a:buFont typeface="Wingdings" charset="2"/>
              <a:buChar char="§"/>
            </a:pPr>
            <a:endParaRPr lang="en-US" dirty="0" smtClean="0"/>
          </a:p>
        </p:txBody>
      </p:sp>
      <p:sp>
        <p:nvSpPr>
          <p:cNvPr id="4" name="Content Placeholder 3"/>
          <p:cNvSpPr>
            <a:spLocks noGrp="1"/>
          </p:cNvSpPr>
          <p:nvPr>
            <p:ph sz="half" idx="2"/>
          </p:nvPr>
        </p:nvSpPr>
        <p:spPr/>
        <p:txBody>
          <a:bodyPr/>
          <a:lstStyle/>
          <a:p>
            <a:r>
              <a:rPr lang="en-US" dirty="0" smtClean="0"/>
              <a:t>Sources of Protein</a:t>
            </a:r>
          </a:p>
          <a:p>
            <a:pPr lvl="1"/>
            <a:r>
              <a:rPr lang="en-US" dirty="0" smtClean="0"/>
              <a:t>Lean Meats (Top Choice)</a:t>
            </a:r>
          </a:p>
          <a:p>
            <a:pPr lvl="2"/>
            <a:r>
              <a:rPr lang="en-US" dirty="0" smtClean="0"/>
              <a:t>Fish, skinless chicken breast, legumes, turkey, egg whites</a:t>
            </a:r>
          </a:p>
          <a:p>
            <a:pPr lvl="1"/>
            <a:r>
              <a:rPr lang="en-US" dirty="0" smtClean="0"/>
              <a:t>Medium Fat Meats (Moderation)</a:t>
            </a:r>
          </a:p>
          <a:p>
            <a:pPr lvl="2"/>
            <a:r>
              <a:rPr lang="en-US" dirty="0" smtClean="0"/>
              <a:t>Medium fat cheese, chicken (dark meat no skin), sirloin, large eggs</a:t>
            </a:r>
            <a:endParaRPr lang="en-US" dirty="0"/>
          </a:p>
          <a:p>
            <a:pPr lvl="1"/>
            <a:r>
              <a:rPr lang="en-US" dirty="0" smtClean="0"/>
              <a:t>High Fat Meats (Limit)</a:t>
            </a:r>
          </a:p>
          <a:p>
            <a:pPr lvl="2"/>
            <a:r>
              <a:rPr lang="en-US" dirty="0" smtClean="0"/>
              <a:t>Full fat dairy, most red meats, bacon, fried meats</a:t>
            </a:r>
          </a:p>
        </p:txBody>
      </p:sp>
    </p:spTree>
    <p:extLst>
      <p:ext uri="{BB962C8B-B14F-4D97-AF65-F5344CB8AC3E}">
        <p14:creationId xmlns:p14="http://schemas.microsoft.com/office/powerpoint/2010/main" val="98788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Nutrition 101: Fat</a:t>
            </a:r>
            <a:endParaRPr lang="en-US" dirty="0"/>
          </a:p>
        </p:txBody>
      </p:sp>
      <p:sp>
        <p:nvSpPr>
          <p:cNvPr id="3" name="Content Placeholder 2"/>
          <p:cNvSpPr>
            <a:spLocks noGrp="1"/>
          </p:cNvSpPr>
          <p:nvPr>
            <p:ph sz="half" idx="1"/>
          </p:nvPr>
        </p:nvSpPr>
        <p:spPr/>
        <p:txBody>
          <a:bodyPr/>
          <a:lstStyle/>
          <a:p>
            <a:pPr>
              <a:buFont typeface="Wingdings" charset="2"/>
              <a:buChar char="Ø"/>
            </a:pPr>
            <a:r>
              <a:rPr lang="en-US" dirty="0" smtClean="0"/>
              <a:t>We need fat. </a:t>
            </a:r>
            <a:r>
              <a:rPr lang="en-US" b="1" dirty="0" smtClean="0"/>
              <a:t>Healthy sources of fat from nuts and seeds should comprise of about 30% of our diet</a:t>
            </a:r>
            <a:r>
              <a:rPr lang="en-US" dirty="0" smtClean="0"/>
              <a:t>.</a:t>
            </a:r>
          </a:p>
          <a:p>
            <a:pPr lvl="1">
              <a:buFont typeface="Wingdings" charset="2"/>
              <a:buChar char="§"/>
            </a:pPr>
            <a:r>
              <a:rPr lang="en-US" dirty="0" smtClean="0"/>
              <a:t>Limit saturated fats and stay away from trans fats</a:t>
            </a:r>
          </a:p>
          <a:p>
            <a:pPr lvl="1">
              <a:buFont typeface="Wingdings" charset="2"/>
              <a:buChar char="§"/>
            </a:pPr>
            <a:r>
              <a:rPr lang="en-US" dirty="0" smtClean="0"/>
              <a:t>Increase Omega 3 intake. </a:t>
            </a:r>
          </a:p>
          <a:p>
            <a:pPr lvl="2">
              <a:buFont typeface="Wingdings" charset="2"/>
              <a:buChar char="§"/>
            </a:pPr>
            <a:r>
              <a:rPr lang="en-US" dirty="0" smtClean="0"/>
              <a:t>Sources: salmon, herring, canola oil, olive oil, flaxseed, chia seeds</a:t>
            </a:r>
          </a:p>
        </p:txBody>
      </p:sp>
      <p:sp>
        <p:nvSpPr>
          <p:cNvPr id="4" name="Content Placeholder 3"/>
          <p:cNvSpPr>
            <a:spLocks noGrp="1"/>
          </p:cNvSpPr>
          <p:nvPr>
            <p:ph sz="half" idx="2"/>
          </p:nvPr>
        </p:nvSpPr>
        <p:spPr/>
        <p:txBody>
          <a:bodyPr/>
          <a:lstStyle/>
          <a:p>
            <a:r>
              <a:rPr lang="en-US" dirty="0" smtClean="0"/>
              <a:t>Sources of Fat</a:t>
            </a:r>
          </a:p>
          <a:p>
            <a:pPr lvl="1"/>
            <a:r>
              <a:rPr lang="en-US" dirty="0" smtClean="0"/>
              <a:t>Healthy Fats (Moderation)</a:t>
            </a:r>
          </a:p>
          <a:p>
            <a:pPr lvl="2"/>
            <a:r>
              <a:rPr lang="en-US" dirty="0" smtClean="0"/>
              <a:t>Avocado, nuts, nut butters, seeds, coconut oil, olive oil</a:t>
            </a:r>
          </a:p>
          <a:p>
            <a:pPr lvl="1"/>
            <a:r>
              <a:rPr lang="en-US" dirty="0" smtClean="0"/>
              <a:t>Limit</a:t>
            </a:r>
          </a:p>
          <a:p>
            <a:pPr lvl="2"/>
            <a:r>
              <a:rPr lang="en-US" dirty="0" smtClean="0"/>
              <a:t>Butter, fried foods, baked goods, chips</a:t>
            </a:r>
            <a:endParaRPr lang="en-US" dirty="0"/>
          </a:p>
        </p:txBody>
      </p:sp>
    </p:spTree>
    <p:extLst>
      <p:ext uri="{BB962C8B-B14F-4D97-AF65-F5344CB8AC3E}">
        <p14:creationId xmlns:p14="http://schemas.microsoft.com/office/powerpoint/2010/main" val="80234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ReShape</a:t>
            </a:r>
            <a:r>
              <a:rPr lang="en-US" dirty="0" smtClean="0"/>
              <a:t> Your Plate</a:t>
            </a:r>
            <a:endParaRPr lang="en-US" dirty="0"/>
          </a:p>
        </p:txBody>
      </p:sp>
      <p:sp>
        <p:nvSpPr>
          <p:cNvPr id="3" name="Content Placeholder 2"/>
          <p:cNvSpPr>
            <a:spLocks noGrp="1"/>
          </p:cNvSpPr>
          <p:nvPr>
            <p:ph idx="1"/>
          </p:nvPr>
        </p:nvSpPr>
        <p:spPr>
          <a:xfrm>
            <a:off x="677334" y="1389413"/>
            <a:ext cx="8596668" cy="4651949"/>
          </a:xfrm>
        </p:spPr>
        <p:txBody>
          <a:bodyPr/>
          <a:lstStyle/>
          <a:p>
            <a:pPr>
              <a:buFont typeface="Wingdings" charset="2"/>
              <a:buChar char="Ø"/>
            </a:pPr>
            <a:r>
              <a:rPr lang="en-US" dirty="0" smtClean="0"/>
              <a:t>Hydration</a:t>
            </a:r>
          </a:p>
          <a:p>
            <a:pPr lvl="1">
              <a:buFont typeface="Wingdings" charset="2"/>
              <a:buChar char="§"/>
            </a:pPr>
            <a:r>
              <a:rPr lang="en-US" dirty="0" smtClean="0"/>
              <a:t>Your choice of fluids can make or break you</a:t>
            </a:r>
          </a:p>
          <a:p>
            <a:pPr lvl="1">
              <a:buFont typeface="Wingdings" charset="2"/>
              <a:buChar char="§"/>
            </a:pPr>
            <a:r>
              <a:rPr lang="en-US" dirty="0" smtClean="0"/>
              <a:t>Proper hydration aids with digestion and weight loss</a:t>
            </a:r>
          </a:p>
          <a:p>
            <a:pPr lvl="1">
              <a:buFont typeface="Wingdings" charset="2"/>
              <a:buChar char="§"/>
            </a:pPr>
            <a:r>
              <a:rPr lang="en-US" dirty="0" smtClean="0"/>
              <a:t>Water the best option to stay hydrated </a:t>
            </a:r>
            <a:r>
              <a:rPr lang="mr-IN" dirty="0" smtClean="0"/>
              <a:t>–</a:t>
            </a:r>
            <a:r>
              <a:rPr lang="en-US" dirty="0" smtClean="0"/>
              <a:t> add a piece of fruit like lemon or a veggie like cucumber for a refreshing drink</a:t>
            </a:r>
          </a:p>
          <a:p>
            <a:pPr lvl="1">
              <a:buFont typeface="Wingdings" charset="2"/>
              <a:buChar char="§"/>
            </a:pPr>
            <a:r>
              <a:rPr lang="en-US" dirty="0" smtClean="0"/>
              <a:t>Stay away from sodas, juices, sweet tea </a:t>
            </a:r>
            <a:r>
              <a:rPr lang="mr-IN" dirty="0" smtClean="0"/>
              <a:t>–</a:t>
            </a:r>
            <a:r>
              <a:rPr lang="en-US" dirty="0" smtClean="0"/>
              <a:t> they have as much as 18g of added sugar.</a:t>
            </a:r>
          </a:p>
          <a:p>
            <a:pPr>
              <a:buFont typeface="Wingdings" charset="2"/>
              <a:buChar char="Ø"/>
            </a:pPr>
            <a:r>
              <a:rPr lang="en-US" dirty="0" smtClean="0"/>
              <a:t>Choose lean cuts</a:t>
            </a:r>
          </a:p>
          <a:p>
            <a:pPr lvl="1">
              <a:buFont typeface="Wingdings" charset="2"/>
              <a:buChar char="§"/>
            </a:pPr>
            <a:r>
              <a:rPr lang="en-US" dirty="0" smtClean="0"/>
              <a:t>Lean meats such as chicken, turkey, and fish are your best sources</a:t>
            </a:r>
          </a:p>
          <a:p>
            <a:pPr lvl="1">
              <a:buFont typeface="Wingdings" charset="2"/>
              <a:buChar char="§"/>
            </a:pPr>
            <a:r>
              <a:rPr lang="en-US" dirty="0" smtClean="0"/>
              <a:t>Watch for the added fat when cooking, try alternate cooking methods such as grill, bake, or broil</a:t>
            </a:r>
          </a:p>
          <a:p>
            <a:pPr lvl="1">
              <a:buFont typeface="Wingdings" charset="2"/>
              <a:buChar char="§"/>
            </a:pPr>
            <a:r>
              <a:rPr lang="en-US" dirty="0" smtClean="0"/>
              <a:t>Dairy products can add saturated fat and calories to your diet</a:t>
            </a:r>
            <a:endParaRPr lang="en-US" dirty="0"/>
          </a:p>
        </p:txBody>
      </p:sp>
    </p:spTree>
    <p:extLst>
      <p:ext uri="{BB962C8B-B14F-4D97-AF65-F5344CB8AC3E}">
        <p14:creationId xmlns:p14="http://schemas.microsoft.com/office/powerpoint/2010/main" val="46691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ReShape</a:t>
            </a:r>
            <a:r>
              <a:rPr lang="en-US" dirty="0" smtClean="0"/>
              <a:t> Your Plate</a:t>
            </a:r>
            <a:endParaRPr lang="en-US" dirty="0"/>
          </a:p>
        </p:txBody>
      </p:sp>
      <p:sp>
        <p:nvSpPr>
          <p:cNvPr id="3" name="Content Placeholder 2"/>
          <p:cNvSpPr>
            <a:spLocks noGrp="1"/>
          </p:cNvSpPr>
          <p:nvPr>
            <p:ph idx="1"/>
          </p:nvPr>
        </p:nvSpPr>
        <p:spPr>
          <a:xfrm>
            <a:off x="677334" y="1425039"/>
            <a:ext cx="8596668" cy="4616323"/>
          </a:xfrm>
        </p:spPr>
        <p:txBody>
          <a:bodyPr>
            <a:normAutofit lnSpcReduction="10000"/>
          </a:bodyPr>
          <a:lstStyle/>
          <a:p>
            <a:pPr>
              <a:buFont typeface="Wingdings" charset="2"/>
              <a:buChar char="Ø"/>
            </a:pPr>
            <a:r>
              <a:rPr lang="en-US" dirty="0" smtClean="0"/>
              <a:t>Load up on WHOLE foods</a:t>
            </a:r>
          </a:p>
          <a:p>
            <a:pPr lvl="1">
              <a:buFont typeface="Wingdings" charset="2"/>
              <a:buChar char="§"/>
            </a:pPr>
            <a:r>
              <a:rPr lang="en-US" dirty="0" smtClean="0"/>
              <a:t>whole grains, fruits, and vegetables provide fiber, vitamins and minerals that your body needs. Real foods should be our main goal. They will be a major tool in aiding with your weight loss goals</a:t>
            </a:r>
          </a:p>
          <a:p>
            <a:pPr lvl="1">
              <a:buFont typeface="Wingdings" charset="2"/>
              <a:buChar char="§"/>
            </a:pPr>
            <a:r>
              <a:rPr lang="en-US" dirty="0" smtClean="0"/>
              <a:t>Fiber plays many different roles in the body to help you stay full, keep you regular, and aids in lowering cholesterol levels</a:t>
            </a:r>
          </a:p>
          <a:p>
            <a:pPr>
              <a:buFont typeface="Wingdings" charset="2"/>
              <a:buChar char="Ø"/>
            </a:pPr>
            <a:r>
              <a:rPr lang="en-US" dirty="0" smtClean="0"/>
              <a:t>Watch out for the SUGAR</a:t>
            </a:r>
          </a:p>
          <a:p>
            <a:pPr lvl="1">
              <a:buFont typeface="Wingdings" charset="2"/>
              <a:buChar char="§"/>
            </a:pPr>
            <a:r>
              <a:rPr lang="en-US" dirty="0" smtClean="0"/>
              <a:t>many processed foods have hidden sugars. Beware of these foods that are marketed as healthy</a:t>
            </a:r>
          </a:p>
          <a:p>
            <a:pPr lvl="2">
              <a:buFont typeface="Wingdings" charset="2"/>
              <a:buChar char="§"/>
            </a:pPr>
            <a:r>
              <a:rPr lang="en-US" dirty="0" smtClean="0"/>
              <a:t>Examples: granola bars, ”all natural” fruit juice</a:t>
            </a:r>
            <a:endParaRPr lang="en-US" dirty="0"/>
          </a:p>
          <a:p>
            <a:pPr lvl="1">
              <a:buFont typeface="Wingdings" charset="2"/>
              <a:buChar char="§"/>
            </a:pPr>
            <a:r>
              <a:rPr lang="en-US" dirty="0" smtClean="0"/>
              <a:t>Sugar causes an inflammatory response and if we don</a:t>
            </a:r>
            <a:r>
              <a:rPr lang="mr-IN" dirty="0" smtClean="0"/>
              <a:t>’</a:t>
            </a:r>
            <a:r>
              <a:rPr lang="en-US" dirty="0" smtClean="0"/>
              <a:t>t burn it, it turns into fat.</a:t>
            </a:r>
          </a:p>
          <a:p>
            <a:pPr>
              <a:buFont typeface="Wingdings" charset="2"/>
              <a:buChar char="Ø"/>
            </a:pPr>
            <a:r>
              <a:rPr lang="en-US" dirty="0" smtClean="0"/>
              <a:t>Avoid the processed junk</a:t>
            </a:r>
          </a:p>
          <a:p>
            <a:pPr lvl="1">
              <a:buFont typeface="Wingdings" charset="2"/>
              <a:buChar char="§"/>
            </a:pPr>
            <a:r>
              <a:rPr lang="en-US" dirty="0" smtClean="0"/>
              <a:t>Shop the perimeter of the grocery store. They should be 90% of your groceries. It will find fruits, veggies, lean cuts of meats, and unprocessed foods</a:t>
            </a:r>
          </a:p>
          <a:p>
            <a:pPr lvl="1">
              <a:buFont typeface="Wingdings" charset="2"/>
              <a:buChar char="§"/>
            </a:pPr>
            <a:r>
              <a:rPr lang="en-US" dirty="0" smtClean="0"/>
              <a:t>Check the ingredient label, if you can’t read what is in it, you don’t want to eat it. </a:t>
            </a:r>
          </a:p>
        </p:txBody>
      </p:sp>
    </p:spTree>
    <p:extLst>
      <p:ext uri="{BB962C8B-B14F-4D97-AF65-F5344CB8AC3E}">
        <p14:creationId xmlns:p14="http://schemas.microsoft.com/office/powerpoint/2010/main" val="967579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Plate Method</a:t>
            </a:r>
            <a:endParaRPr lang="en-US" dirty="0"/>
          </a:p>
        </p:txBody>
      </p:sp>
      <p:sp>
        <p:nvSpPr>
          <p:cNvPr id="3" name="Content Placeholder 2"/>
          <p:cNvSpPr>
            <a:spLocks noGrp="1"/>
          </p:cNvSpPr>
          <p:nvPr>
            <p:ph idx="1"/>
          </p:nvPr>
        </p:nvSpPr>
        <p:spPr>
          <a:xfrm>
            <a:off x="677334" y="1448791"/>
            <a:ext cx="8596668" cy="4592572"/>
          </a:xfrm>
        </p:spPr>
        <p:txBody>
          <a:bodyPr/>
          <a:lstStyle/>
          <a:p>
            <a:pPr>
              <a:buFont typeface="Wingdings" charset="2"/>
              <a:buChar char="Ø"/>
            </a:pPr>
            <a:r>
              <a:rPr lang="en-US" dirty="0" smtClean="0"/>
              <a:t>The plate method is one of the simplest methods to help you change your eating habits</a:t>
            </a:r>
          </a:p>
          <a:p>
            <a:pPr>
              <a:buFont typeface="Wingdings" charset="2"/>
              <a:buChar char="Ø"/>
            </a:pPr>
            <a:endParaRPr lang="en-US" dirty="0"/>
          </a:p>
        </p:txBody>
      </p:sp>
      <p:pic>
        <p:nvPicPr>
          <p:cNvPr id="4" name="Picture 3"/>
          <p:cNvPicPr>
            <a:picLocks noChangeAspect="1"/>
          </p:cNvPicPr>
          <p:nvPr/>
        </p:nvPicPr>
        <p:blipFill>
          <a:blip r:embed="rId2"/>
          <a:stretch>
            <a:fillRect/>
          </a:stretch>
        </p:blipFill>
        <p:spPr>
          <a:xfrm>
            <a:off x="593437" y="2383372"/>
            <a:ext cx="3657930" cy="3241964"/>
          </a:xfrm>
          <a:prstGeom prst="rect">
            <a:avLst/>
          </a:prstGeom>
        </p:spPr>
      </p:pic>
      <p:sp>
        <p:nvSpPr>
          <p:cNvPr id="5" name="TextBox 4"/>
          <p:cNvSpPr txBox="1"/>
          <p:nvPr/>
        </p:nvSpPr>
        <p:spPr>
          <a:xfrm>
            <a:off x="4975668" y="2493818"/>
            <a:ext cx="3978327" cy="3139321"/>
          </a:xfrm>
          <a:prstGeom prst="rect">
            <a:avLst/>
          </a:prstGeom>
          <a:noFill/>
        </p:spPr>
        <p:txBody>
          <a:bodyPr wrap="square" rtlCol="0">
            <a:spAutoFit/>
          </a:bodyPr>
          <a:lstStyle/>
          <a:p>
            <a:pPr marL="285750" indent="-285750">
              <a:buFont typeface="Arial" charset="0"/>
              <a:buChar char="•"/>
            </a:pPr>
            <a:r>
              <a:rPr lang="en-US" dirty="0" smtClean="0"/>
              <a:t>½ of the plate = Non-starchy veggies</a:t>
            </a:r>
          </a:p>
          <a:p>
            <a:pPr marL="1200150" lvl="2" indent="-285750">
              <a:buFont typeface="Arial" charset="0"/>
              <a:buChar char="•"/>
            </a:pPr>
            <a:r>
              <a:rPr lang="en-US" dirty="0" smtClean="0"/>
              <a:t>Broccoli, cauliflower, asparagus</a:t>
            </a:r>
          </a:p>
          <a:p>
            <a:pPr marL="285750" indent="-285750">
              <a:buFont typeface="Arial" charset="0"/>
              <a:buChar char="•"/>
            </a:pPr>
            <a:r>
              <a:rPr lang="en-US" dirty="0" smtClean="0"/>
              <a:t>¼ of the plate = Lean meats</a:t>
            </a:r>
          </a:p>
          <a:p>
            <a:pPr marL="1200150" lvl="2" indent="-285750">
              <a:buFont typeface="Arial" charset="0"/>
              <a:buChar char="•"/>
            </a:pPr>
            <a:r>
              <a:rPr lang="en-US" dirty="0" smtClean="0"/>
              <a:t>Chicken breast, fish, turkey</a:t>
            </a:r>
          </a:p>
          <a:p>
            <a:pPr marL="285750" indent="-285750">
              <a:buFont typeface="Arial" charset="0"/>
              <a:buChar char="•"/>
            </a:pPr>
            <a:r>
              <a:rPr lang="en-US" dirty="0" smtClean="0"/>
              <a:t>¼ of the plate </a:t>
            </a:r>
            <a:r>
              <a:rPr lang="mr-IN" dirty="0" smtClean="0"/>
              <a:t>–</a:t>
            </a:r>
            <a:r>
              <a:rPr lang="en-US" dirty="0" smtClean="0"/>
              <a:t> complex carbohydrates	</a:t>
            </a:r>
          </a:p>
          <a:p>
            <a:pPr marL="1200150" lvl="2" indent="-285750">
              <a:buFont typeface="Arial" charset="0"/>
              <a:buChar char="•"/>
            </a:pPr>
            <a:r>
              <a:rPr lang="en-US" dirty="0" smtClean="0"/>
              <a:t>Sweet potato, brown rice, butternut squash</a:t>
            </a:r>
          </a:p>
        </p:txBody>
      </p:sp>
    </p:spTree>
    <p:extLst>
      <p:ext uri="{BB962C8B-B14F-4D97-AF65-F5344CB8AC3E}">
        <p14:creationId xmlns:p14="http://schemas.microsoft.com/office/powerpoint/2010/main" val="581919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Interpreting the Meal Plan</a:t>
            </a:r>
            <a:endParaRPr lang="en-US" dirty="0"/>
          </a:p>
        </p:txBody>
      </p:sp>
      <p:sp>
        <p:nvSpPr>
          <p:cNvPr id="3" name="Content Placeholder 2"/>
          <p:cNvSpPr>
            <a:spLocks noGrp="1"/>
          </p:cNvSpPr>
          <p:nvPr>
            <p:ph idx="1"/>
          </p:nvPr>
        </p:nvSpPr>
        <p:spPr>
          <a:xfrm>
            <a:off x="677334" y="1543793"/>
            <a:ext cx="8596668" cy="4497570"/>
          </a:xfrm>
        </p:spPr>
        <p:txBody>
          <a:bodyPr/>
          <a:lstStyle/>
          <a:p>
            <a:pPr>
              <a:buFont typeface="Wingdings" charset="2"/>
              <a:buChar char="Ø"/>
            </a:pPr>
            <a:r>
              <a:rPr lang="en-US" dirty="0" smtClean="0"/>
              <a:t>The challenge comes with 4 weeks of sample meal plans with ranges </a:t>
            </a:r>
          </a:p>
          <a:p>
            <a:pPr>
              <a:buFont typeface="Wingdings" charset="2"/>
              <a:buChar char="Ø"/>
            </a:pPr>
            <a:r>
              <a:rPr lang="en-US" dirty="0" smtClean="0"/>
              <a:t>Women looking to lose weight should stick with the portion sizes on the low end of the ranges</a:t>
            </a:r>
          </a:p>
          <a:p>
            <a:pPr>
              <a:buFont typeface="Wingdings" charset="2"/>
              <a:buChar char="Ø"/>
            </a:pPr>
            <a:r>
              <a:rPr lang="en-US" dirty="0" smtClean="0"/>
              <a:t>Women looking to improve performance/gain muscle and men looking to lose weight should stick with the middle of the ranges</a:t>
            </a:r>
          </a:p>
          <a:p>
            <a:pPr>
              <a:buFont typeface="Wingdings" charset="2"/>
              <a:buChar char="Ø"/>
            </a:pPr>
            <a:r>
              <a:rPr lang="en-US" dirty="0" smtClean="0"/>
              <a:t>Men looking to improve performance should focus on the high end of the ranges</a:t>
            </a:r>
          </a:p>
          <a:p>
            <a:pPr>
              <a:buFont typeface="Wingdings" charset="2"/>
              <a:buChar char="Ø"/>
            </a:pPr>
            <a:r>
              <a:rPr lang="en-US" dirty="0" smtClean="0"/>
              <a:t>*** means there is a recipe on the website </a:t>
            </a:r>
            <a:r>
              <a:rPr lang="en-US" dirty="0" smtClean="0">
                <a:hlinkClick r:id="rId2"/>
              </a:rPr>
              <a:t>www.healthystepsnutrition.com</a:t>
            </a:r>
            <a:endParaRPr lang="en-US" dirty="0" smtClean="0"/>
          </a:p>
          <a:p>
            <a:pPr>
              <a:buFont typeface="Wingdings" charset="2"/>
              <a:buChar char="Ø"/>
            </a:pPr>
            <a:r>
              <a:rPr lang="en-US" dirty="0" smtClean="0"/>
              <a:t>Log you food on MyFitnessPal or the food log given to you in the challenge packet</a:t>
            </a:r>
          </a:p>
          <a:p>
            <a:pPr>
              <a:buFont typeface="Wingdings" charset="2"/>
              <a:buChar char="Ø"/>
            </a:pPr>
            <a:r>
              <a:rPr lang="en-US" b="1" dirty="0" smtClean="0"/>
              <a:t>ALL Portion sizes are cooked!</a:t>
            </a:r>
            <a:endParaRPr lang="en-US" b="1" dirty="0"/>
          </a:p>
        </p:txBody>
      </p:sp>
    </p:spTree>
    <p:extLst>
      <p:ext uri="{BB962C8B-B14F-4D97-AF65-F5344CB8AC3E}">
        <p14:creationId xmlns:p14="http://schemas.microsoft.com/office/powerpoint/2010/main" val="1702924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 Prepping</a:t>
            </a:r>
            <a:endParaRPr lang="en-US" dirty="0"/>
          </a:p>
        </p:txBody>
      </p:sp>
      <p:sp>
        <p:nvSpPr>
          <p:cNvPr id="3" name="Content Placeholder 2"/>
          <p:cNvSpPr>
            <a:spLocks noGrp="1"/>
          </p:cNvSpPr>
          <p:nvPr>
            <p:ph idx="1"/>
          </p:nvPr>
        </p:nvSpPr>
        <p:spPr>
          <a:xfrm>
            <a:off x="677334" y="1543791"/>
            <a:ext cx="8596668" cy="4497571"/>
          </a:xfrm>
        </p:spPr>
        <p:txBody>
          <a:bodyPr>
            <a:normAutofit/>
          </a:bodyPr>
          <a:lstStyle/>
          <a:p>
            <a:pPr>
              <a:buFont typeface="Wingdings" charset="2"/>
              <a:buChar char="Ø"/>
            </a:pPr>
            <a:r>
              <a:rPr lang="en-US" dirty="0"/>
              <a:t>Meal prepping is an important aspect of the challenge. By having your meals already prepared, it saves you time and keeps you on track</a:t>
            </a:r>
          </a:p>
          <a:p>
            <a:pPr>
              <a:buFont typeface="Wingdings" charset="2"/>
              <a:buChar char="Ø"/>
            </a:pPr>
            <a:r>
              <a:rPr lang="en-US" dirty="0"/>
              <a:t>Prep your food on Sundays to have your week </a:t>
            </a:r>
            <a:r>
              <a:rPr lang="en-US" dirty="0" smtClean="0"/>
              <a:t>ready</a:t>
            </a:r>
          </a:p>
          <a:p>
            <a:pPr>
              <a:buFont typeface="Wingdings" charset="2"/>
              <a:buChar char="Ø"/>
            </a:pPr>
            <a:r>
              <a:rPr lang="en-US" dirty="0" smtClean="0"/>
              <a:t>Try using 3 compartment containers to help you portion your meals</a:t>
            </a:r>
          </a:p>
          <a:p>
            <a:pPr>
              <a:buFont typeface="Wingdings" charset="2"/>
              <a:buChar char="Ø"/>
            </a:pPr>
            <a:r>
              <a:rPr lang="en-US" dirty="0" smtClean="0"/>
              <a:t>Helpful tools to use in the kitchen: Instant Pot, Crockpot, 3 compartment container, muffin tin</a:t>
            </a:r>
          </a:p>
          <a:p>
            <a:pPr>
              <a:buFont typeface="Wingdings" charset="2"/>
              <a:buChar char="Ø"/>
            </a:pPr>
            <a:r>
              <a:rPr lang="en-US" dirty="0" smtClean="0"/>
              <a:t>Don’t mind having the same thing? Try making a few staples to help you stay on track</a:t>
            </a:r>
          </a:p>
          <a:p>
            <a:pPr lvl="1">
              <a:buFont typeface="Wingdings" charset="2"/>
              <a:buChar char="§"/>
            </a:pPr>
            <a:r>
              <a:rPr lang="en-US" dirty="0" smtClean="0"/>
              <a:t>Our favorites: pulled chicken, meatloaf muffins, </a:t>
            </a:r>
            <a:r>
              <a:rPr lang="en-US" dirty="0" err="1" smtClean="0"/>
              <a:t>amish</a:t>
            </a:r>
            <a:r>
              <a:rPr lang="en-US" dirty="0" smtClean="0"/>
              <a:t> oatmeal, 4 ingredient protein pancakes</a:t>
            </a:r>
            <a:endParaRPr lang="en-US" dirty="0"/>
          </a:p>
          <a:p>
            <a:pPr>
              <a:buFont typeface="Wingdings" charset="2"/>
              <a:buChar char="Ø"/>
            </a:pPr>
            <a:r>
              <a:rPr lang="en-US" dirty="0" smtClean="0"/>
              <a:t>What are you going to prep this week?</a:t>
            </a:r>
            <a:endParaRPr lang="en-US" dirty="0"/>
          </a:p>
          <a:p>
            <a:endParaRPr lang="en-US" dirty="0"/>
          </a:p>
        </p:txBody>
      </p:sp>
    </p:spTree>
    <p:extLst>
      <p:ext uri="{BB962C8B-B14F-4D97-AF65-F5344CB8AC3E}">
        <p14:creationId xmlns:p14="http://schemas.microsoft.com/office/powerpoint/2010/main" val="481370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a:t>
            </a:r>
            <a:endParaRPr lang="en-US" dirty="0"/>
          </a:p>
        </p:txBody>
      </p:sp>
      <p:sp>
        <p:nvSpPr>
          <p:cNvPr id="3" name="Content Placeholder 2"/>
          <p:cNvSpPr>
            <a:spLocks noGrp="1"/>
          </p:cNvSpPr>
          <p:nvPr>
            <p:ph idx="1"/>
          </p:nvPr>
        </p:nvSpPr>
        <p:spPr>
          <a:xfrm>
            <a:off x="677334" y="1733797"/>
            <a:ext cx="8596668" cy="4307565"/>
          </a:xfrm>
        </p:spPr>
        <p:txBody>
          <a:bodyPr/>
          <a:lstStyle/>
          <a:p>
            <a:pPr>
              <a:buFont typeface="Wingdings" charset="2"/>
              <a:buChar char="Ø"/>
            </a:pPr>
            <a:r>
              <a:rPr lang="en-US" dirty="0"/>
              <a:t>Eat every 3 hours to avoid over eating </a:t>
            </a:r>
            <a:r>
              <a:rPr lang="en-US" dirty="0" smtClean="0"/>
              <a:t>&amp; </a:t>
            </a:r>
            <a:r>
              <a:rPr lang="en-US" dirty="0"/>
              <a:t>to keep blood sugar low</a:t>
            </a:r>
          </a:p>
          <a:p>
            <a:pPr>
              <a:buFont typeface="Wingdings" charset="2"/>
              <a:buChar char="Ø"/>
            </a:pPr>
            <a:r>
              <a:rPr lang="en-US" dirty="0"/>
              <a:t>Always pair a protein and carbohydrate in every </a:t>
            </a:r>
            <a:r>
              <a:rPr lang="en-US" dirty="0" smtClean="0"/>
              <a:t>meal &amp; snack </a:t>
            </a:r>
            <a:endParaRPr lang="en-US" dirty="0"/>
          </a:p>
          <a:p>
            <a:pPr>
              <a:buFont typeface="Wingdings" charset="2"/>
              <a:buChar char="Ø"/>
            </a:pPr>
            <a:r>
              <a:rPr lang="en-US" dirty="0"/>
              <a:t>Plan your meals ahead of time </a:t>
            </a:r>
            <a:endParaRPr lang="en-US" dirty="0" smtClean="0"/>
          </a:p>
          <a:p>
            <a:pPr>
              <a:buFont typeface="Wingdings" charset="2"/>
              <a:buChar char="Ø"/>
            </a:pPr>
            <a:r>
              <a:rPr lang="en-US" dirty="0" smtClean="0"/>
              <a:t>Set a timer if you forget</a:t>
            </a:r>
          </a:p>
          <a:p>
            <a:pPr>
              <a:buFont typeface="Wingdings" charset="2"/>
              <a:buChar char="Ø"/>
            </a:pPr>
            <a:endParaRPr lang="en-US" dirty="0" smtClean="0"/>
          </a:p>
          <a:p>
            <a:pPr>
              <a:buFont typeface="Wingdings" charset="2"/>
              <a:buChar char="Ø"/>
            </a:pPr>
            <a:r>
              <a:rPr lang="en-US" b="1" dirty="0" smtClean="0"/>
              <a:t>Not a morning person? </a:t>
            </a:r>
            <a:r>
              <a:rPr lang="en-US" dirty="0" smtClean="0"/>
              <a:t>Try a smoothie or </a:t>
            </a:r>
            <a:r>
              <a:rPr lang="en-US" dirty="0" err="1" smtClean="0"/>
              <a:t>greek</a:t>
            </a:r>
            <a:r>
              <a:rPr lang="en-US" dirty="0" smtClean="0"/>
              <a:t> yogurt parfait</a:t>
            </a:r>
          </a:p>
          <a:p>
            <a:pPr>
              <a:buFont typeface="Wingdings" charset="2"/>
              <a:buChar char="Ø"/>
            </a:pPr>
            <a:r>
              <a:rPr lang="en-US" b="1" dirty="0" smtClean="0"/>
              <a:t>On the road? </a:t>
            </a:r>
            <a:r>
              <a:rPr lang="en-US" dirty="0" smtClean="0"/>
              <a:t>Bring snacks with you, take a cooler with your lunch in your car, have a safe place to go so you know you are staying on track while eating out!</a:t>
            </a:r>
          </a:p>
          <a:p>
            <a:pPr>
              <a:buFont typeface="Wingdings" charset="2"/>
              <a:buChar char="Ø"/>
            </a:pPr>
            <a:endParaRPr lang="en-US" dirty="0"/>
          </a:p>
          <a:p>
            <a:pPr>
              <a:buFont typeface="Wingdings" charset="2"/>
              <a:buChar char="Ø"/>
            </a:pPr>
            <a:endParaRPr lang="en-US" dirty="0"/>
          </a:p>
        </p:txBody>
      </p:sp>
    </p:spTree>
    <p:extLst>
      <p:ext uri="{BB962C8B-B14F-4D97-AF65-F5344CB8AC3E}">
        <p14:creationId xmlns:p14="http://schemas.microsoft.com/office/powerpoint/2010/main" val="29049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a:xfrm>
            <a:off x="677334" y="1615045"/>
            <a:ext cx="8596668" cy="4426318"/>
          </a:xfrm>
        </p:spPr>
        <p:txBody>
          <a:bodyPr/>
          <a:lstStyle/>
          <a:p>
            <a:pPr>
              <a:buFont typeface="Wingdings" charset="2"/>
              <a:buChar char="Ø"/>
            </a:pPr>
            <a:r>
              <a:rPr lang="en-US" dirty="0"/>
              <a:t>Water plays a big role in weight loss and </a:t>
            </a:r>
            <a:r>
              <a:rPr lang="en-US" dirty="0" smtClean="0"/>
              <a:t>performance</a:t>
            </a:r>
          </a:p>
          <a:p>
            <a:pPr>
              <a:buFont typeface="Wingdings" charset="2"/>
              <a:buChar char="Ø"/>
            </a:pPr>
            <a:r>
              <a:rPr lang="en-US" dirty="0" smtClean="0"/>
              <a:t>Needed for all metabolic functions</a:t>
            </a:r>
          </a:p>
          <a:p>
            <a:pPr>
              <a:buFont typeface="Wingdings" charset="2"/>
              <a:buChar char="Ø"/>
            </a:pPr>
            <a:r>
              <a:rPr lang="en-US" dirty="0" smtClean="0"/>
              <a:t>Serves as a lubricant for your joints</a:t>
            </a:r>
            <a:endParaRPr lang="en-US" dirty="0"/>
          </a:p>
          <a:p>
            <a:pPr>
              <a:buFont typeface="Wingdings" charset="2"/>
              <a:buChar char="Ø"/>
            </a:pPr>
            <a:r>
              <a:rPr lang="en-US" dirty="0"/>
              <a:t>Drink at least 80 ounces per day</a:t>
            </a:r>
          </a:p>
          <a:p>
            <a:pPr>
              <a:buFont typeface="Wingdings" charset="2"/>
              <a:buChar char="Ø"/>
            </a:pPr>
            <a:r>
              <a:rPr lang="en-US" dirty="0"/>
              <a:t>Juices and sodas are packed with additional sugar and will not hydrate you the proper way</a:t>
            </a:r>
          </a:p>
          <a:p>
            <a:pPr>
              <a:buFont typeface="Wingdings" charset="2"/>
              <a:buChar char="Ø"/>
            </a:pPr>
            <a:r>
              <a:rPr lang="en-US" dirty="0"/>
              <a:t>Don</a:t>
            </a:r>
            <a:r>
              <a:rPr lang="mr-IN" dirty="0"/>
              <a:t>’</a:t>
            </a:r>
            <a:r>
              <a:rPr lang="en-US" dirty="0"/>
              <a:t>t like the waste of water? </a:t>
            </a:r>
            <a:r>
              <a:rPr lang="en-US" dirty="0" smtClean="0"/>
              <a:t>Try infusing with fresh fruit, mint or cucumber for a refreshing and calorie free drink</a:t>
            </a:r>
            <a:endParaRPr lang="en-US" dirty="0"/>
          </a:p>
          <a:p>
            <a:endParaRPr lang="en-US" dirty="0"/>
          </a:p>
        </p:txBody>
      </p:sp>
    </p:spTree>
    <p:extLst>
      <p:ext uri="{BB962C8B-B14F-4D97-AF65-F5344CB8AC3E}">
        <p14:creationId xmlns:p14="http://schemas.microsoft.com/office/powerpoint/2010/main" val="10488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Motivation is what gets you started, HABIT is what keeps you going!</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208089"/>
            <a:ext cx="3985048" cy="3881437"/>
          </a:xfrm>
        </p:spPr>
      </p:pic>
      <p:sp>
        <p:nvSpPr>
          <p:cNvPr id="5" name="TextBox 4"/>
          <p:cNvSpPr txBox="1"/>
          <p:nvPr/>
        </p:nvSpPr>
        <p:spPr>
          <a:xfrm>
            <a:off x="4975668" y="2208089"/>
            <a:ext cx="4892727" cy="3139321"/>
          </a:xfrm>
          <a:prstGeom prst="rect">
            <a:avLst/>
          </a:prstGeom>
          <a:noFill/>
        </p:spPr>
        <p:txBody>
          <a:bodyPr wrap="square" rtlCol="0">
            <a:spAutoFit/>
          </a:bodyPr>
          <a:lstStyle/>
          <a:p>
            <a:r>
              <a:rPr lang="en-US" dirty="0" smtClean="0"/>
              <a:t>In the next 28 days, you have the chance to become a better, healthier you. Let’s commit to making your health a priority. </a:t>
            </a:r>
          </a:p>
          <a:p>
            <a:endParaRPr lang="en-US" dirty="0"/>
          </a:p>
          <a:p>
            <a:r>
              <a:rPr lang="en-US" dirty="0" smtClean="0"/>
              <a:t>Today’s Agenda:</a:t>
            </a:r>
          </a:p>
          <a:p>
            <a:pPr marL="285750" indent="-285750">
              <a:buFontTx/>
              <a:buChar char="-"/>
            </a:pPr>
            <a:r>
              <a:rPr lang="en-US" dirty="0" smtClean="0"/>
              <a:t>Tips To Success</a:t>
            </a:r>
          </a:p>
          <a:p>
            <a:pPr marL="285750" indent="-285750">
              <a:buFontTx/>
              <a:buChar char="-"/>
            </a:pPr>
            <a:r>
              <a:rPr lang="en-US" dirty="0" smtClean="0"/>
              <a:t>Goals Setting</a:t>
            </a:r>
          </a:p>
          <a:p>
            <a:pPr marL="285750" indent="-285750">
              <a:buFontTx/>
              <a:buChar char="-"/>
            </a:pPr>
            <a:r>
              <a:rPr lang="en-US" dirty="0" smtClean="0"/>
              <a:t>Learning The Foundations Of Nutrition</a:t>
            </a:r>
          </a:p>
          <a:p>
            <a:pPr marL="285750" indent="-285750">
              <a:buFontTx/>
              <a:buChar char="-"/>
            </a:pPr>
            <a:r>
              <a:rPr lang="en-US" dirty="0" smtClean="0"/>
              <a:t>Interpreting The Meal Plan </a:t>
            </a:r>
          </a:p>
          <a:p>
            <a:pPr marL="285750" indent="-285750">
              <a:buFontTx/>
              <a:buChar char="-"/>
            </a:pPr>
            <a:r>
              <a:rPr lang="en-US" dirty="0" smtClean="0"/>
              <a:t>Your Next Steps</a:t>
            </a:r>
          </a:p>
          <a:p>
            <a:pPr marL="285750" indent="-285750">
              <a:buFontTx/>
              <a:buChar char="-"/>
            </a:pPr>
            <a:r>
              <a:rPr lang="en-US" dirty="0" smtClean="0"/>
              <a:t>Picking A Winner</a:t>
            </a:r>
            <a:endParaRPr lang="en-US" dirty="0"/>
          </a:p>
        </p:txBody>
      </p:sp>
    </p:spTree>
    <p:extLst>
      <p:ext uri="{BB962C8B-B14F-4D97-AF65-F5344CB8AC3E}">
        <p14:creationId xmlns:p14="http://schemas.microsoft.com/office/powerpoint/2010/main" val="1415387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Alcohol</a:t>
            </a:r>
            <a:endParaRPr lang="en-US" dirty="0"/>
          </a:p>
        </p:txBody>
      </p:sp>
      <p:sp>
        <p:nvSpPr>
          <p:cNvPr id="3" name="Content Placeholder 2"/>
          <p:cNvSpPr>
            <a:spLocks noGrp="1"/>
          </p:cNvSpPr>
          <p:nvPr>
            <p:ph idx="1"/>
          </p:nvPr>
        </p:nvSpPr>
        <p:spPr>
          <a:xfrm>
            <a:off x="677334" y="1401289"/>
            <a:ext cx="8596668" cy="4640074"/>
          </a:xfrm>
        </p:spPr>
        <p:txBody>
          <a:bodyPr/>
          <a:lstStyle/>
          <a:p>
            <a:pPr>
              <a:buFont typeface="Wingdings" charset="2"/>
              <a:buChar char="Ø"/>
            </a:pPr>
            <a:r>
              <a:rPr lang="en-US" dirty="0" smtClean="0"/>
              <a:t>Be mindful of what you are mixing in your drinks! Juice, soda and frozen drinks can have upwards of 12-18 teaspoons of sugar per drink!</a:t>
            </a:r>
          </a:p>
          <a:p>
            <a:pPr>
              <a:buFont typeface="Wingdings" charset="2"/>
              <a:buChar char="Ø"/>
            </a:pPr>
            <a:r>
              <a:rPr lang="en-US" dirty="0" smtClean="0"/>
              <a:t>The closer you stick with the meal plan the better your results will be</a:t>
            </a:r>
          </a:p>
          <a:p>
            <a:pPr>
              <a:buFont typeface="Wingdings" charset="2"/>
              <a:buChar char="Ø"/>
            </a:pPr>
            <a:r>
              <a:rPr lang="en-US" dirty="0" smtClean="0"/>
              <a:t>Alcohol increases recovery time and decreases your body’s ability to rebuild muscle after tough workouts!</a:t>
            </a:r>
          </a:p>
          <a:p>
            <a:pPr>
              <a:buFont typeface="Wingdings" charset="2"/>
              <a:buChar char="Ø"/>
            </a:pPr>
            <a:r>
              <a:rPr lang="en-US" dirty="0" smtClean="0"/>
              <a:t>If you must, try to stick with </a:t>
            </a:r>
            <a:r>
              <a:rPr lang="en-US" b="1" dirty="0" smtClean="0"/>
              <a:t>one glass of wine, light beer or spirit mixed with water/club soda</a:t>
            </a:r>
          </a:p>
          <a:p>
            <a:pPr>
              <a:buFont typeface="Wingdings" charset="2"/>
              <a:buChar char="Ø"/>
            </a:pPr>
            <a:r>
              <a:rPr lang="en-US" dirty="0" smtClean="0"/>
              <a:t>Drink water between beverages if having two</a:t>
            </a:r>
          </a:p>
        </p:txBody>
      </p:sp>
    </p:spTree>
    <p:extLst>
      <p:ext uri="{BB962C8B-B14F-4D97-AF65-F5344CB8AC3E}">
        <p14:creationId xmlns:p14="http://schemas.microsoft.com/office/powerpoint/2010/main" val="1667965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Eating Around Workout</a:t>
            </a:r>
            <a:endParaRPr lang="en-US" dirty="0"/>
          </a:p>
        </p:txBody>
      </p:sp>
      <p:sp>
        <p:nvSpPr>
          <p:cNvPr id="3" name="Content Placeholder 2"/>
          <p:cNvSpPr>
            <a:spLocks noGrp="1"/>
          </p:cNvSpPr>
          <p:nvPr>
            <p:ph idx="1"/>
          </p:nvPr>
        </p:nvSpPr>
        <p:spPr>
          <a:xfrm>
            <a:off x="677334" y="1376818"/>
            <a:ext cx="8596668" cy="3880773"/>
          </a:xfrm>
        </p:spPr>
        <p:txBody>
          <a:bodyPr>
            <a:normAutofit lnSpcReduction="10000"/>
          </a:bodyPr>
          <a:lstStyle/>
          <a:p>
            <a:pPr>
              <a:buFont typeface="Wingdings" charset="2"/>
              <a:buChar char="Ø"/>
            </a:pPr>
            <a:r>
              <a:rPr lang="en-US" dirty="0" smtClean="0"/>
              <a:t>Morning Warriors:</a:t>
            </a:r>
          </a:p>
          <a:p>
            <a:pPr lvl="1">
              <a:buFont typeface="Wingdings" charset="2"/>
              <a:buChar char="§"/>
            </a:pPr>
            <a:r>
              <a:rPr lang="en-US" dirty="0" smtClean="0"/>
              <a:t>Protein + carbs</a:t>
            </a:r>
          </a:p>
          <a:p>
            <a:pPr lvl="1">
              <a:buFont typeface="Wingdings" charset="2"/>
              <a:buChar char="§"/>
            </a:pPr>
            <a:r>
              <a:rPr lang="en-US" dirty="0" smtClean="0"/>
              <a:t>Liquids are digested faster than solid food</a:t>
            </a:r>
          </a:p>
          <a:p>
            <a:pPr lvl="1">
              <a:buFont typeface="Wingdings" charset="2"/>
              <a:buChar char="§"/>
            </a:pPr>
            <a:r>
              <a:rPr lang="en-US" dirty="0" smtClean="0"/>
              <a:t>Sample options: </a:t>
            </a:r>
            <a:r>
              <a:rPr lang="en-US" dirty="0" err="1" smtClean="0"/>
              <a:t>greek</a:t>
            </a:r>
            <a:r>
              <a:rPr lang="en-US" dirty="0" smtClean="0"/>
              <a:t> yogurt, smoothie, ½ protein shake</a:t>
            </a:r>
          </a:p>
          <a:p>
            <a:pPr lvl="1">
              <a:buFont typeface="Wingdings" charset="2"/>
              <a:buChar char="§"/>
            </a:pPr>
            <a:endParaRPr lang="en-US" dirty="0"/>
          </a:p>
          <a:p>
            <a:pPr>
              <a:buFont typeface="Wingdings" charset="2"/>
              <a:buChar char="Ø"/>
            </a:pPr>
            <a:r>
              <a:rPr lang="en-US" dirty="0" smtClean="0"/>
              <a:t>What’s the best protein?</a:t>
            </a:r>
          </a:p>
          <a:p>
            <a:pPr lvl="1">
              <a:buFont typeface="Wingdings" charset="2"/>
              <a:buChar char="§"/>
            </a:pPr>
            <a:r>
              <a:rPr lang="en-US" dirty="0" smtClean="0"/>
              <a:t>Whey </a:t>
            </a:r>
            <a:r>
              <a:rPr lang="en-US" dirty="0"/>
              <a:t>over soy</a:t>
            </a:r>
          </a:p>
          <a:p>
            <a:pPr lvl="1">
              <a:buFont typeface="Wingdings" charset="2"/>
              <a:buChar char="§"/>
            </a:pPr>
            <a:r>
              <a:rPr lang="en-US" dirty="0"/>
              <a:t>Less is more! Try to find one that’s not loaded with artificial ingredients and fillers</a:t>
            </a:r>
          </a:p>
          <a:p>
            <a:pPr lvl="1">
              <a:buFont typeface="Wingdings" charset="2"/>
              <a:buChar char="§"/>
            </a:pPr>
            <a:r>
              <a:rPr lang="en-US" dirty="0"/>
              <a:t>Carbs + Protein after the workout</a:t>
            </a:r>
          </a:p>
          <a:p>
            <a:pPr lvl="1">
              <a:buFont typeface="Wingdings" charset="2"/>
              <a:buChar char="§"/>
            </a:pPr>
            <a:r>
              <a:rPr lang="en-US" dirty="0"/>
              <a:t>Sample options: protein shake (mixed with water) + applesauce or protein shake (mixed with coconut water</a:t>
            </a:r>
          </a:p>
        </p:txBody>
      </p:sp>
    </p:spTree>
    <p:extLst>
      <p:ext uri="{BB962C8B-B14F-4D97-AF65-F5344CB8AC3E}">
        <p14:creationId xmlns:p14="http://schemas.microsoft.com/office/powerpoint/2010/main" val="28139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coffee?</a:t>
            </a:r>
            <a:endParaRPr lang="en-US" dirty="0"/>
          </a:p>
        </p:txBody>
      </p:sp>
      <p:sp>
        <p:nvSpPr>
          <p:cNvPr id="3" name="Content Placeholder 2"/>
          <p:cNvSpPr>
            <a:spLocks noGrp="1"/>
          </p:cNvSpPr>
          <p:nvPr>
            <p:ph idx="1"/>
          </p:nvPr>
        </p:nvSpPr>
        <p:spPr>
          <a:xfrm>
            <a:off x="677334" y="1496290"/>
            <a:ext cx="8596668" cy="4580697"/>
          </a:xfrm>
        </p:spPr>
        <p:txBody>
          <a:bodyPr/>
          <a:lstStyle/>
          <a:p>
            <a:pPr>
              <a:buFont typeface="Wingdings" charset="2"/>
              <a:buChar char="Ø"/>
            </a:pPr>
            <a:r>
              <a:rPr lang="en-US" dirty="0" smtClean="0"/>
              <a:t>What do you put in your coffee?</a:t>
            </a:r>
          </a:p>
          <a:p>
            <a:pPr>
              <a:buFont typeface="Wingdings" charset="2"/>
              <a:buChar char="Ø"/>
            </a:pPr>
            <a:r>
              <a:rPr lang="en-US" dirty="0" smtClean="0"/>
              <a:t>Many of the specialty coffees are loaded with sugar and fat!</a:t>
            </a:r>
          </a:p>
          <a:p>
            <a:pPr lvl="1">
              <a:buFont typeface="Wingdings" charset="2"/>
              <a:buChar char="§"/>
            </a:pPr>
            <a:r>
              <a:rPr lang="en-US" dirty="0" smtClean="0"/>
              <a:t>Starbucks Mocha </a:t>
            </a:r>
            <a:r>
              <a:rPr lang="en-US" dirty="0" err="1" smtClean="0"/>
              <a:t>Frappachino</a:t>
            </a:r>
            <a:r>
              <a:rPr lang="en-US" dirty="0" smtClean="0"/>
              <a:t> (</a:t>
            </a:r>
            <a:r>
              <a:rPr lang="en-US" dirty="0"/>
              <a:t>16 </a:t>
            </a:r>
            <a:r>
              <a:rPr lang="en-US" dirty="0" smtClean="0"/>
              <a:t>ounce)- 54 grams of sugar (13.5 teaspoons) &amp; 15 grams of fat</a:t>
            </a:r>
          </a:p>
          <a:p>
            <a:pPr lvl="1">
              <a:buFont typeface="Wingdings" charset="2"/>
              <a:buChar char="§"/>
            </a:pPr>
            <a:r>
              <a:rPr lang="en-US" dirty="0" smtClean="0"/>
              <a:t>Dunkin Donuts Light &amp; Sweet (Large)- 34 grams of sugar (8.5 teaspoons) &amp; 12 grams of fat</a:t>
            </a:r>
          </a:p>
          <a:p>
            <a:pPr>
              <a:buFont typeface="Wingdings" charset="2"/>
              <a:buChar char="Ø"/>
            </a:pPr>
            <a:r>
              <a:rPr lang="en-US" dirty="0" smtClean="0"/>
              <a:t>½ Life of coffee is 8-12 hours</a:t>
            </a:r>
          </a:p>
          <a:p>
            <a:pPr lvl="1">
              <a:buFont typeface="Wingdings" charset="2"/>
              <a:buChar char="§"/>
            </a:pPr>
            <a:r>
              <a:rPr lang="en-US" dirty="0" smtClean="0"/>
              <a:t>If you drink in the afternoon, it will effect your sleeping patters (even if you don’t “feel” it)</a:t>
            </a:r>
          </a:p>
          <a:p>
            <a:pPr>
              <a:buFont typeface="Wingdings" charset="2"/>
              <a:buChar char="Ø"/>
            </a:pPr>
            <a:r>
              <a:rPr lang="en-US" dirty="0" smtClean="0"/>
              <a:t>Pro Tip: Try adding a little almond milk instead of cream and sugar, drink earlier in the day than move on, only one cup</a:t>
            </a:r>
            <a:endParaRPr lang="en-US" dirty="0"/>
          </a:p>
          <a:p>
            <a:pPr>
              <a:buFont typeface="Wingdings" charset="2"/>
              <a:buChar char="Ø"/>
            </a:pPr>
            <a:endParaRPr lang="en-US" dirty="0"/>
          </a:p>
        </p:txBody>
      </p:sp>
    </p:spTree>
    <p:extLst>
      <p:ext uri="{BB962C8B-B14F-4D97-AF65-F5344CB8AC3E}">
        <p14:creationId xmlns:p14="http://schemas.microsoft.com/office/powerpoint/2010/main" val="1183691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 Some </a:t>
            </a:r>
            <a:r>
              <a:rPr lang="en-US" dirty="0" err="1" smtClean="0"/>
              <a:t>Zzz’s</a:t>
            </a:r>
            <a:endParaRPr lang="en-US" dirty="0"/>
          </a:p>
        </p:txBody>
      </p:sp>
      <p:sp>
        <p:nvSpPr>
          <p:cNvPr id="3" name="Content Placeholder 2"/>
          <p:cNvSpPr>
            <a:spLocks noGrp="1"/>
          </p:cNvSpPr>
          <p:nvPr>
            <p:ph idx="1"/>
          </p:nvPr>
        </p:nvSpPr>
        <p:spPr>
          <a:xfrm>
            <a:off x="677334" y="1686297"/>
            <a:ext cx="8596668" cy="4355066"/>
          </a:xfrm>
        </p:spPr>
        <p:txBody>
          <a:bodyPr/>
          <a:lstStyle/>
          <a:p>
            <a:pPr>
              <a:buFont typeface="Wingdings" charset="2"/>
              <a:buChar char="Ø"/>
            </a:pPr>
            <a:r>
              <a:rPr lang="en-US" dirty="0"/>
              <a:t>You need at least 6 hours of sleep each night</a:t>
            </a:r>
          </a:p>
          <a:p>
            <a:pPr>
              <a:buFont typeface="Wingdings" charset="2"/>
              <a:buChar char="Ø"/>
            </a:pPr>
            <a:r>
              <a:rPr lang="en-US" dirty="0" smtClean="0"/>
              <a:t>Sleep deprivation effects your hormones</a:t>
            </a:r>
          </a:p>
          <a:p>
            <a:pPr lvl="1">
              <a:buFont typeface="Wingdings" charset="2"/>
              <a:buChar char="§"/>
            </a:pPr>
            <a:r>
              <a:rPr lang="en-US" dirty="0" smtClean="0"/>
              <a:t>Leptin (hormone makes you satisfied) is decreased</a:t>
            </a:r>
          </a:p>
          <a:p>
            <a:pPr lvl="1">
              <a:buFont typeface="Wingdings" charset="2"/>
              <a:buChar char="§"/>
            </a:pPr>
            <a:r>
              <a:rPr lang="en-US" dirty="0" smtClean="0"/>
              <a:t>Ghrelin (hormone that makes you hungry) is increased</a:t>
            </a:r>
          </a:p>
          <a:p>
            <a:pPr lvl="1">
              <a:buFont typeface="Wingdings" charset="2"/>
              <a:buChar char="§"/>
            </a:pPr>
            <a:r>
              <a:rPr lang="en-US" dirty="0" smtClean="0"/>
              <a:t>Cortisol (stress hormone) is increased</a:t>
            </a:r>
          </a:p>
          <a:p>
            <a:pPr>
              <a:buFont typeface="Wingdings" charset="2"/>
              <a:buChar char="Ø"/>
            </a:pPr>
            <a:r>
              <a:rPr lang="en-US" dirty="0" smtClean="0"/>
              <a:t>More tired, less satisfied with what you eat and more stressed during the day</a:t>
            </a:r>
          </a:p>
          <a:p>
            <a:pPr>
              <a:buFont typeface="Wingdings" charset="2"/>
              <a:buChar char="Ø"/>
            </a:pPr>
            <a:r>
              <a:rPr lang="en-US" dirty="0" smtClean="0"/>
              <a:t>Getting </a:t>
            </a:r>
            <a:r>
              <a:rPr lang="en-US" dirty="0"/>
              <a:t>appropriate amounts of sleep will allow for your body to recover </a:t>
            </a:r>
            <a:r>
              <a:rPr lang="en-US" dirty="0" smtClean="0"/>
              <a:t>after tough workouts</a:t>
            </a:r>
            <a:endParaRPr lang="en-US" dirty="0"/>
          </a:p>
          <a:p>
            <a:endParaRPr lang="en-US" dirty="0"/>
          </a:p>
        </p:txBody>
      </p:sp>
    </p:spTree>
    <p:extLst>
      <p:ext uri="{BB962C8B-B14F-4D97-AF65-F5344CB8AC3E}">
        <p14:creationId xmlns:p14="http://schemas.microsoft.com/office/powerpoint/2010/main" val="215439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Picking A Winner</a:t>
            </a:r>
            <a:endParaRPr lang="en-US" dirty="0"/>
          </a:p>
        </p:txBody>
      </p:sp>
      <p:sp>
        <p:nvSpPr>
          <p:cNvPr id="3" name="Content Placeholder 2"/>
          <p:cNvSpPr>
            <a:spLocks noGrp="1"/>
          </p:cNvSpPr>
          <p:nvPr>
            <p:ph idx="1"/>
          </p:nvPr>
        </p:nvSpPr>
        <p:spPr>
          <a:xfrm>
            <a:off x="760461" y="1483695"/>
            <a:ext cx="8596668" cy="3880773"/>
          </a:xfrm>
        </p:spPr>
        <p:txBody>
          <a:bodyPr/>
          <a:lstStyle/>
          <a:p>
            <a:pPr>
              <a:buFont typeface="Wingdings" charset="2"/>
              <a:buChar char="Ø"/>
            </a:pPr>
            <a:r>
              <a:rPr lang="en-US" dirty="0" smtClean="0"/>
              <a:t>Winner based on participation and results!</a:t>
            </a:r>
          </a:p>
          <a:p>
            <a:pPr>
              <a:buFont typeface="Wingdings" charset="2"/>
              <a:buChar char="Ø"/>
            </a:pPr>
            <a:r>
              <a:rPr lang="en-US" dirty="0" smtClean="0"/>
              <a:t>Results based on percentages not actual numbers to ensure an even playing field</a:t>
            </a:r>
          </a:p>
          <a:p>
            <a:pPr>
              <a:buFont typeface="Wingdings" charset="2"/>
              <a:buChar char="Ø"/>
            </a:pPr>
            <a:r>
              <a:rPr lang="en-US" dirty="0" smtClean="0"/>
              <a:t>Must turn in weekly tracking sheets to be eligible to win! </a:t>
            </a:r>
          </a:p>
          <a:p>
            <a:pPr>
              <a:buFont typeface="Wingdings" charset="2"/>
              <a:buChar char="Ø"/>
            </a:pPr>
            <a:endParaRPr lang="en-US" dirty="0"/>
          </a:p>
          <a:p>
            <a:pPr>
              <a:buFont typeface="Wingdings" charset="2"/>
              <a:buChar char="Ø"/>
            </a:pPr>
            <a:r>
              <a:rPr lang="en-US" dirty="0" smtClean="0"/>
              <a:t>Winning PRIZE is </a:t>
            </a:r>
            <a:r>
              <a:rPr lang="mr-IN" dirty="0" smtClean="0"/>
              <a:t>……</a:t>
            </a:r>
            <a:endParaRPr lang="en-US" dirty="0" smtClean="0"/>
          </a:p>
        </p:txBody>
      </p:sp>
    </p:spTree>
    <p:extLst>
      <p:ext uri="{BB962C8B-B14F-4D97-AF65-F5344CB8AC3E}">
        <p14:creationId xmlns:p14="http://schemas.microsoft.com/office/powerpoint/2010/main" val="213944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focus on?</a:t>
            </a:r>
            <a:endParaRPr lang="en-US" dirty="0"/>
          </a:p>
        </p:txBody>
      </p:sp>
      <p:sp>
        <p:nvSpPr>
          <p:cNvPr id="3" name="Content Placeholder 2"/>
          <p:cNvSpPr>
            <a:spLocks noGrp="1"/>
          </p:cNvSpPr>
          <p:nvPr>
            <p:ph idx="1"/>
          </p:nvPr>
        </p:nvSpPr>
        <p:spPr>
          <a:xfrm>
            <a:off x="677334" y="1733797"/>
            <a:ext cx="8596668" cy="4307565"/>
          </a:xfrm>
        </p:spPr>
        <p:txBody>
          <a:bodyPr/>
          <a:lstStyle/>
          <a:p>
            <a:pPr>
              <a:buFont typeface="Wingdings" charset="2"/>
              <a:buChar char="Ø"/>
            </a:pPr>
            <a:r>
              <a:rPr lang="en-US" dirty="0" smtClean="0"/>
              <a:t>Are you consistently eating every 3 hours?</a:t>
            </a:r>
          </a:p>
          <a:p>
            <a:pPr>
              <a:buFont typeface="Wingdings" charset="2"/>
              <a:buChar char="Ø"/>
            </a:pPr>
            <a:r>
              <a:rPr lang="en-US" dirty="0" smtClean="0"/>
              <a:t>Do you balance every meal and snack with a source of protein, carbs and fat?</a:t>
            </a:r>
          </a:p>
          <a:p>
            <a:pPr>
              <a:buFont typeface="Wingdings" charset="2"/>
              <a:buChar char="Ø"/>
            </a:pPr>
            <a:r>
              <a:rPr lang="en-US" dirty="0" smtClean="0"/>
              <a:t>Do you drink 80+ ounces of water each day?</a:t>
            </a:r>
          </a:p>
          <a:p>
            <a:pPr>
              <a:buFont typeface="Wingdings" charset="2"/>
              <a:buChar char="Ø"/>
            </a:pPr>
            <a:r>
              <a:rPr lang="en-US" dirty="0" smtClean="0"/>
              <a:t>Do you eat around your workouts?</a:t>
            </a:r>
          </a:p>
          <a:p>
            <a:pPr>
              <a:buFont typeface="Wingdings" charset="2"/>
              <a:buChar char="Ø"/>
            </a:pPr>
            <a:r>
              <a:rPr lang="en-US" dirty="0" smtClean="0"/>
              <a:t>Are you eating out?</a:t>
            </a:r>
          </a:p>
          <a:p>
            <a:pPr>
              <a:buFont typeface="Wingdings" charset="2"/>
              <a:buChar char="Ø"/>
            </a:pPr>
            <a:r>
              <a:rPr lang="en-US" dirty="0" smtClean="0"/>
              <a:t>Have you every tracked your food either through a food log or MyFitnessPal?</a:t>
            </a:r>
          </a:p>
          <a:p>
            <a:pPr>
              <a:buFont typeface="Wingdings" charset="2"/>
              <a:buChar char="Ø"/>
            </a:pPr>
            <a:r>
              <a:rPr lang="en-US" dirty="0" smtClean="0"/>
              <a:t>Do you focus more on quality or quantity?</a:t>
            </a:r>
            <a:endParaRPr lang="en-US" dirty="0"/>
          </a:p>
        </p:txBody>
      </p:sp>
    </p:spTree>
    <p:extLst>
      <p:ext uri="{BB962C8B-B14F-4D97-AF65-F5344CB8AC3E}">
        <p14:creationId xmlns:p14="http://schemas.microsoft.com/office/powerpoint/2010/main" val="64724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All The Pieces Of The Puzzle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0297" y="2185059"/>
            <a:ext cx="6377451" cy="3871357"/>
          </a:xfrm>
        </p:spPr>
      </p:pic>
    </p:spTree>
    <p:extLst>
      <p:ext uri="{BB962C8B-B14F-4D97-AF65-F5344CB8AC3E}">
        <p14:creationId xmlns:p14="http://schemas.microsoft.com/office/powerpoint/2010/main" val="113773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 Setting</a:t>
            </a:r>
            <a:endParaRPr lang="en-US" dirty="0"/>
          </a:p>
        </p:txBody>
      </p:sp>
      <p:sp>
        <p:nvSpPr>
          <p:cNvPr id="3" name="Content Placeholder 2"/>
          <p:cNvSpPr>
            <a:spLocks noGrp="1"/>
          </p:cNvSpPr>
          <p:nvPr>
            <p:ph idx="1"/>
          </p:nvPr>
        </p:nvSpPr>
        <p:spPr>
          <a:xfrm>
            <a:off x="677334" y="1508167"/>
            <a:ext cx="8596668" cy="4533196"/>
          </a:xfrm>
        </p:spPr>
        <p:txBody>
          <a:bodyPr>
            <a:normAutofit fontScale="92500" lnSpcReduction="10000"/>
          </a:bodyPr>
          <a:lstStyle/>
          <a:p>
            <a:pPr>
              <a:buFont typeface="Wingdings" charset="2"/>
              <a:buChar char="Ø"/>
            </a:pPr>
            <a:r>
              <a:rPr lang="en-US" dirty="0" smtClean="0"/>
              <a:t>How are you setting your goals? It is important to set SMART goals to succeed.</a:t>
            </a:r>
          </a:p>
          <a:p>
            <a:pPr lvl="2">
              <a:buFont typeface="Wingdings" charset="2"/>
              <a:buChar char="§"/>
            </a:pPr>
            <a:r>
              <a:rPr lang="en-US" dirty="0" smtClean="0"/>
              <a:t>S: Specific</a:t>
            </a:r>
          </a:p>
          <a:p>
            <a:pPr lvl="2">
              <a:buFont typeface="Wingdings" charset="2"/>
              <a:buChar char="§"/>
            </a:pPr>
            <a:r>
              <a:rPr lang="en-US" dirty="0" smtClean="0"/>
              <a:t>M: Measurable </a:t>
            </a:r>
          </a:p>
          <a:p>
            <a:pPr lvl="2">
              <a:buFont typeface="Wingdings" charset="2"/>
              <a:buChar char="§"/>
            </a:pPr>
            <a:r>
              <a:rPr lang="en-US" dirty="0" smtClean="0"/>
              <a:t>A: Attainable</a:t>
            </a:r>
          </a:p>
          <a:p>
            <a:pPr lvl="2">
              <a:buFont typeface="Wingdings" charset="2"/>
              <a:buChar char="§"/>
            </a:pPr>
            <a:r>
              <a:rPr lang="en-US" dirty="0" smtClean="0"/>
              <a:t>R: Realistic</a:t>
            </a:r>
          </a:p>
          <a:p>
            <a:pPr lvl="2">
              <a:buFont typeface="Wingdings" charset="2"/>
              <a:buChar char="§"/>
            </a:pPr>
            <a:r>
              <a:rPr lang="en-US" dirty="0" smtClean="0"/>
              <a:t>T: Time Sensitive</a:t>
            </a:r>
          </a:p>
          <a:p>
            <a:pPr>
              <a:buFont typeface="Wingdings" charset="2"/>
              <a:buChar char="Ø"/>
            </a:pPr>
            <a:r>
              <a:rPr lang="en-US" dirty="0" smtClean="0"/>
              <a:t>What does this mean for you?</a:t>
            </a:r>
          </a:p>
          <a:p>
            <a:pPr lvl="1">
              <a:buFont typeface="Wingdings" charset="2"/>
              <a:buChar char="§"/>
            </a:pPr>
            <a:r>
              <a:rPr lang="en-US" dirty="0" smtClean="0"/>
              <a:t>Your goal should be well defined and clear to anyone. It gives you answers to questions like Who? What? When? Where? Which?</a:t>
            </a:r>
          </a:p>
          <a:p>
            <a:pPr lvl="1">
              <a:buFont typeface="Wingdings" charset="2"/>
              <a:buChar char="§"/>
            </a:pPr>
            <a:r>
              <a:rPr lang="en-US" dirty="0" smtClean="0"/>
              <a:t>Setting smaller goals for what you are trying to accomplish will make it easier to hit that goal</a:t>
            </a:r>
          </a:p>
          <a:p>
            <a:pPr lvl="2">
              <a:buFont typeface="Wingdings" charset="2"/>
              <a:buChar char="§"/>
            </a:pPr>
            <a:r>
              <a:rPr lang="en-US" dirty="0" smtClean="0"/>
              <a:t>Ask yourself questions like How many? How much? When will I determine if my goal is reached?</a:t>
            </a:r>
          </a:p>
          <a:p>
            <a:pPr lvl="2">
              <a:buFont typeface="Wingdings" charset="2"/>
              <a:buChar char="§"/>
            </a:pPr>
            <a:r>
              <a:rPr lang="en-US" dirty="0" smtClean="0"/>
              <a:t>Write it down</a:t>
            </a:r>
          </a:p>
          <a:p>
            <a:pPr lvl="2">
              <a:buFont typeface="Wingdings" charset="2"/>
              <a:buChar char="§"/>
            </a:pPr>
            <a:r>
              <a:rPr lang="en-US" dirty="0" smtClean="0"/>
              <a:t>Be consistent</a:t>
            </a:r>
          </a:p>
          <a:p>
            <a:pPr lvl="2">
              <a:buFont typeface="Wingdings" charset="2"/>
              <a:buChar char="§"/>
            </a:pPr>
            <a:r>
              <a:rPr lang="en-US" dirty="0" smtClean="0"/>
              <a:t>Prioritize</a:t>
            </a:r>
          </a:p>
          <a:p>
            <a:pPr lvl="1">
              <a:buFont typeface="Wingdings" charset="2"/>
              <a:buChar char="§"/>
            </a:pPr>
            <a:endParaRPr lang="en-US" dirty="0"/>
          </a:p>
        </p:txBody>
      </p:sp>
    </p:spTree>
    <p:extLst>
      <p:ext uri="{BB962C8B-B14F-4D97-AF65-F5344CB8AC3E}">
        <p14:creationId xmlns:p14="http://schemas.microsoft.com/office/powerpoint/2010/main" val="131192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 Setting</a:t>
            </a:r>
            <a:endParaRPr lang="en-US" dirty="0"/>
          </a:p>
        </p:txBody>
      </p:sp>
      <p:sp>
        <p:nvSpPr>
          <p:cNvPr id="3" name="Content Placeholder 2"/>
          <p:cNvSpPr>
            <a:spLocks noGrp="1"/>
          </p:cNvSpPr>
          <p:nvPr>
            <p:ph idx="1"/>
          </p:nvPr>
        </p:nvSpPr>
        <p:spPr>
          <a:xfrm>
            <a:off x="677334" y="1306287"/>
            <a:ext cx="8596668" cy="4735076"/>
          </a:xfrm>
        </p:spPr>
        <p:txBody>
          <a:bodyPr/>
          <a:lstStyle/>
          <a:p>
            <a:pPr lvl="1">
              <a:buFont typeface="Wingdings" charset="2"/>
              <a:buChar char="§"/>
            </a:pPr>
            <a:r>
              <a:rPr lang="en-US" dirty="0" smtClean="0"/>
              <a:t>Set performance goals that will motivate you. Write down WHY it is important to you</a:t>
            </a:r>
          </a:p>
          <a:p>
            <a:pPr lvl="2">
              <a:buFont typeface="Wingdings" charset="2"/>
              <a:buChar char="§"/>
            </a:pPr>
            <a:r>
              <a:rPr lang="en-US" dirty="0" smtClean="0"/>
              <a:t>Ask yourself if your goal is something you accomplish</a:t>
            </a:r>
          </a:p>
          <a:p>
            <a:pPr lvl="2">
              <a:buFont typeface="Wingdings" charset="2"/>
              <a:buChar char="§"/>
            </a:pPr>
            <a:r>
              <a:rPr lang="en-US" dirty="0" smtClean="0"/>
              <a:t>Be reasonable </a:t>
            </a:r>
          </a:p>
          <a:p>
            <a:pPr lvl="2">
              <a:buFont typeface="Wingdings" charset="2"/>
              <a:buChar char="§"/>
            </a:pPr>
            <a:r>
              <a:rPr lang="en-US" dirty="0" smtClean="0"/>
              <a:t>Writing down these goals will allow you to stay on track. It holds accountable</a:t>
            </a:r>
          </a:p>
          <a:p>
            <a:pPr lvl="1">
              <a:buFont typeface="Wingdings" charset="2"/>
              <a:buChar char="§"/>
            </a:pPr>
            <a:r>
              <a:rPr lang="en-US" dirty="0" smtClean="0"/>
              <a:t>Be realistic!</a:t>
            </a:r>
          </a:p>
          <a:p>
            <a:pPr lvl="2">
              <a:buFont typeface="Wingdings" charset="2"/>
              <a:buChar char="§"/>
            </a:pPr>
            <a:r>
              <a:rPr lang="en-US" dirty="0" smtClean="0"/>
              <a:t>Your goal has to be important to you for you to be able to succeed</a:t>
            </a:r>
          </a:p>
          <a:p>
            <a:pPr lvl="2">
              <a:buFont typeface="Wingdings" charset="2"/>
              <a:buChar char="§"/>
            </a:pPr>
            <a:r>
              <a:rPr lang="en-US" dirty="0" smtClean="0"/>
              <a:t>Set yourself up for success by setting realistic goals you can accomplish on a daily basis</a:t>
            </a:r>
          </a:p>
          <a:p>
            <a:pPr lvl="2">
              <a:buFont typeface="Wingdings" charset="2"/>
              <a:buChar char="§"/>
            </a:pPr>
            <a:r>
              <a:rPr lang="en-US" dirty="0" smtClean="0"/>
              <a:t>Always have an action plan </a:t>
            </a:r>
          </a:p>
          <a:p>
            <a:pPr lvl="1">
              <a:buFont typeface="Wingdings" charset="2"/>
              <a:buChar char="§"/>
            </a:pPr>
            <a:r>
              <a:rPr lang="en-US" dirty="0" smtClean="0"/>
              <a:t>Don’t give up!</a:t>
            </a:r>
          </a:p>
          <a:p>
            <a:pPr lvl="2">
              <a:buFont typeface="Wingdings" charset="2"/>
              <a:buChar char="§"/>
            </a:pPr>
            <a:r>
              <a:rPr lang="en-US" dirty="0" smtClean="0"/>
              <a:t>Choose a time frame tied to the goal setting process to accomplish your goal</a:t>
            </a:r>
          </a:p>
          <a:p>
            <a:pPr lvl="2">
              <a:buFont typeface="Wingdings" charset="2"/>
              <a:buChar char="§"/>
            </a:pPr>
            <a:r>
              <a:rPr lang="en-US" dirty="0" smtClean="0"/>
              <a:t>The longer you stay stick with it, the easier it will be to reach your goals.</a:t>
            </a:r>
          </a:p>
          <a:p>
            <a:pPr lvl="2">
              <a:buFont typeface="Wingdings" charset="2"/>
              <a:buChar char="§"/>
            </a:pPr>
            <a:r>
              <a:rPr lang="en-US" dirty="0" smtClean="0"/>
              <a:t>Hold yourself accountable and stay motivated</a:t>
            </a:r>
          </a:p>
          <a:p>
            <a:pPr lvl="1">
              <a:buFont typeface="Wingdings" charset="2"/>
              <a:buChar char="§"/>
            </a:pPr>
            <a:endParaRPr lang="en-US" dirty="0"/>
          </a:p>
        </p:txBody>
      </p:sp>
    </p:spTree>
    <p:extLst>
      <p:ext uri="{BB962C8B-B14F-4D97-AF65-F5344CB8AC3E}">
        <p14:creationId xmlns:p14="http://schemas.microsoft.com/office/powerpoint/2010/main" val="4945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 Setting</a:t>
            </a:r>
            <a:endParaRPr lang="en-US" dirty="0"/>
          </a:p>
        </p:txBody>
      </p:sp>
      <p:sp>
        <p:nvSpPr>
          <p:cNvPr id="3" name="Content Placeholder 2"/>
          <p:cNvSpPr>
            <a:spLocks noGrp="1"/>
          </p:cNvSpPr>
          <p:nvPr>
            <p:ph idx="1"/>
          </p:nvPr>
        </p:nvSpPr>
        <p:spPr>
          <a:xfrm>
            <a:off x="677334" y="1448070"/>
            <a:ext cx="8596668" cy="3880773"/>
          </a:xfrm>
        </p:spPr>
        <p:txBody>
          <a:bodyPr/>
          <a:lstStyle/>
          <a:p>
            <a:r>
              <a:rPr lang="en-US" dirty="0" smtClean="0"/>
              <a:t>Example of a SMART goal:</a:t>
            </a:r>
          </a:p>
          <a:p>
            <a:pPr lvl="1">
              <a:buFont typeface="Wingdings" charset="2"/>
              <a:buChar char="§"/>
            </a:pPr>
            <a:r>
              <a:rPr lang="en-US" dirty="0" smtClean="0"/>
              <a:t>By the end of the 28 day challenge, I will lose 1% body fat and 4# of body weight. </a:t>
            </a:r>
          </a:p>
          <a:p>
            <a:pPr lvl="2">
              <a:buFont typeface="Wingdings" charset="2"/>
              <a:buChar char="§"/>
            </a:pPr>
            <a:r>
              <a:rPr lang="en-US" dirty="0" smtClean="0"/>
              <a:t>Specific: What measure of data are we testing? Body Fat &amp; Body Weight</a:t>
            </a:r>
          </a:p>
          <a:p>
            <a:pPr lvl="2">
              <a:buFont typeface="Wingdings" charset="2"/>
              <a:buChar char="§"/>
            </a:pPr>
            <a:r>
              <a:rPr lang="en-US" dirty="0" smtClean="0"/>
              <a:t>Measurable: How much do you want to lose or gain? 1% Body Fat &amp; 4# </a:t>
            </a:r>
          </a:p>
          <a:p>
            <a:pPr lvl="2">
              <a:buFont typeface="Wingdings" charset="2"/>
              <a:buChar char="§"/>
            </a:pPr>
            <a:r>
              <a:rPr lang="en-US" dirty="0" smtClean="0"/>
              <a:t>Attainable: I will accomplish this goal by the end of the 28 day challenge</a:t>
            </a:r>
          </a:p>
          <a:p>
            <a:pPr lvl="2">
              <a:buFont typeface="Wingdings" charset="2"/>
              <a:buChar char="§"/>
            </a:pPr>
            <a:r>
              <a:rPr lang="en-US" dirty="0" smtClean="0"/>
              <a:t>Realistic: This goal is doable in regards to the recommend weight loss of 1-1.5#/week and 1-1.5% body fat loss during the course of a month</a:t>
            </a:r>
          </a:p>
          <a:p>
            <a:pPr lvl="2">
              <a:buFont typeface="Wingdings" charset="2"/>
              <a:buChar char="§"/>
            </a:pPr>
            <a:r>
              <a:rPr lang="en-US" dirty="0" smtClean="0"/>
              <a:t>Time Sensitive: During the course of the challenge</a:t>
            </a:r>
          </a:p>
          <a:p>
            <a:pPr lvl="1">
              <a:buFont typeface="Wingdings" charset="2"/>
              <a:buChar char="§"/>
            </a:pPr>
            <a:endParaRPr lang="en-US" dirty="0"/>
          </a:p>
        </p:txBody>
      </p:sp>
    </p:spTree>
    <p:extLst>
      <p:ext uri="{BB962C8B-B14F-4D97-AF65-F5344CB8AC3E}">
        <p14:creationId xmlns:p14="http://schemas.microsoft.com/office/powerpoint/2010/main" val="687226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and Action Plan</a:t>
            </a:r>
            <a:endParaRPr lang="en-US" dirty="0"/>
          </a:p>
        </p:txBody>
      </p:sp>
      <p:sp>
        <p:nvSpPr>
          <p:cNvPr id="3" name="Content Placeholder 2"/>
          <p:cNvSpPr>
            <a:spLocks noGrp="1"/>
          </p:cNvSpPr>
          <p:nvPr>
            <p:ph idx="1"/>
          </p:nvPr>
        </p:nvSpPr>
        <p:spPr>
          <a:xfrm>
            <a:off x="677334" y="1554947"/>
            <a:ext cx="8596668" cy="3880773"/>
          </a:xfrm>
        </p:spPr>
        <p:txBody>
          <a:bodyPr/>
          <a:lstStyle/>
          <a:p>
            <a:pPr>
              <a:buFont typeface="Wingdings" charset="2"/>
              <a:buChar char="Ø"/>
            </a:pPr>
            <a:r>
              <a:rPr lang="en-US" dirty="0" smtClean="0"/>
              <a:t>It is your turn! What are your goals and what steps are you going to take to achieve them?</a:t>
            </a:r>
          </a:p>
          <a:p>
            <a:pPr lvl="1">
              <a:buFont typeface="Wingdings" charset="2"/>
              <a:buChar char="§"/>
            </a:pPr>
            <a:r>
              <a:rPr lang="en-US" dirty="0" smtClean="0"/>
              <a:t>Goal #1:</a:t>
            </a:r>
          </a:p>
          <a:p>
            <a:pPr lvl="1">
              <a:buFont typeface="Wingdings" charset="2"/>
              <a:buChar char="§"/>
            </a:pPr>
            <a:r>
              <a:rPr lang="en-US" dirty="0" smtClean="0"/>
              <a:t>Steps to Achieve it:</a:t>
            </a:r>
          </a:p>
          <a:p>
            <a:pPr lvl="2">
              <a:buFont typeface="Wingdings" charset="2"/>
              <a:buChar char="§"/>
            </a:pPr>
            <a:r>
              <a:rPr lang="en-US" dirty="0" smtClean="0"/>
              <a:t>1. </a:t>
            </a:r>
          </a:p>
          <a:p>
            <a:pPr lvl="2">
              <a:buFont typeface="Wingdings" charset="2"/>
              <a:buChar char="§"/>
            </a:pPr>
            <a:r>
              <a:rPr lang="en-US" dirty="0" smtClean="0"/>
              <a:t>2. </a:t>
            </a:r>
          </a:p>
          <a:p>
            <a:pPr lvl="1">
              <a:buFont typeface="Wingdings" charset="2"/>
              <a:buChar char="§"/>
            </a:pPr>
            <a:r>
              <a:rPr lang="en-US" dirty="0" smtClean="0"/>
              <a:t>Goal #2:</a:t>
            </a:r>
          </a:p>
          <a:p>
            <a:pPr lvl="1">
              <a:buFont typeface="Wingdings" charset="2"/>
              <a:buChar char="§"/>
            </a:pPr>
            <a:r>
              <a:rPr lang="en-US" dirty="0" smtClean="0"/>
              <a:t>Steps to Achieve it:</a:t>
            </a:r>
          </a:p>
          <a:p>
            <a:pPr lvl="2">
              <a:buFont typeface="Wingdings" charset="2"/>
              <a:buChar char="§"/>
            </a:pPr>
            <a:r>
              <a:rPr lang="en-US" dirty="0" smtClean="0"/>
              <a:t>1.</a:t>
            </a:r>
          </a:p>
          <a:p>
            <a:pPr lvl="2">
              <a:buFont typeface="Wingdings" charset="2"/>
              <a:buChar char="§"/>
            </a:pPr>
            <a:r>
              <a:rPr lang="en-US" dirty="0" smtClean="0"/>
              <a:t>2.</a:t>
            </a:r>
          </a:p>
        </p:txBody>
      </p:sp>
    </p:spTree>
    <p:extLst>
      <p:ext uri="{BB962C8B-B14F-4D97-AF65-F5344CB8AC3E}">
        <p14:creationId xmlns:p14="http://schemas.microsoft.com/office/powerpoint/2010/main" val="119424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Nutrition 101: Carbohydrates</a:t>
            </a:r>
            <a:endParaRPr lang="en-US" dirty="0"/>
          </a:p>
        </p:txBody>
      </p:sp>
      <p:sp>
        <p:nvSpPr>
          <p:cNvPr id="3" name="Content Placeholder 2"/>
          <p:cNvSpPr>
            <a:spLocks noGrp="1"/>
          </p:cNvSpPr>
          <p:nvPr>
            <p:ph idx="1"/>
          </p:nvPr>
        </p:nvSpPr>
        <p:spPr>
          <a:xfrm>
            <a:off x="677334" y="1496291"/>
            <a:ext cx="8596668" cy="4545071"/>
          </a:xfrm>
        </p:spPr>
        <p:txBody>
          <a:bodyPr>
            <a:normAutofit/>
          </a:bodyPr>
          <a:lstStyle/>
          <a:p>
            <a:pPr>
              <a:buFont typeface="Wingdings" charset="2"/>
              <a:buChar char="Ø"/>
            </a:pPr>
            <a:r>
              <a:rPr lang="en-US" dirty="0" smtClean="0"/>
              <a:t>Carbohydrates are our body’s main source of fuel. </a:t>
            </a:r>
            <a:r>
              <a:rPr lang="en-US" b="1" dirty="0" smtClean="0"/>
              <a:t>Carbs should comprise about 40% of your diet.</a:t>
            </a:r>
          </a:p>
          <a:p>
            <a:pPr lvl="1">
              <a:buFont typeface="Wingdings" charset="2"/>
              <a:buChar char="§"/>
            </a:pPr>
            <a:r>
              <a:rPr lang="en-US" dirty="0" smtClean="0"/>
              <a:t>Fiber is a carbohydrate that helps you stay full, and can be found in fruits, veggies, and whole grains.</a:t>
            </a:r>
          </a:p>
          <a:p>
            <a:pPr lvl="1">
              <a:buFont typeface="Wingdings" charset="2"/>
              <a:buChar char="§"/>
            </a:pPr>
            <a:r>
              <a:rPr lang="en-US" dirty="0" smtClean="0"/>
              <a:t>After exercise is the best time to have higher glycemic foods, as your body will have a lower blood sugar and the higher glycemic foods will supplement that. </a:t>
            </a:r>
          </a:p>
          <a:p>
            <a:pPr lvl="1">
              <a:buFont typeface="Wingdings" charset="2"/>
              <a:buChar char="§"/>
            </a:pPr>
            <a:r>
              <a:rPr lang="en-US" dirty="0" smtClean="0"/>
              <a:t>Try to avoid excess use of artificial sweeteners. Stevia is a more natural form of a non-calorie sweetener and is made from a plant.</a:t>
            </a:r>
          </a:p>
          <a:p>
            <a:pPr lvl="1">
              <a:buFont typeface="Wingdings" charset="2"/>
              <a:buChar char="§"/>
            </a:pPr>
            <a:r>
              <a:rPr lang="en-US" dirty="0" smtClean="0"/>
              <a:t>What about the different types of sugar? Agave, honey, raw sugar, sugar cane, dextrose, maltose</a:t>
            </a:r>
            <a:r>
              <a:rPr lang="mr-IN" dirty="0" smtClean="0"/>
              <a:t>…</a:t>
            </a:r>
            <a:r>
              <a:rPr lang="en-US" dirty="0" smtClean="0"/>
              <a:t>sugar is sugar in our body. If we don</a:t>
            </a:r>
            <a:r>
              <a:rPr lang="mr-IN" dirty="0" smtClean="0"/>
              <a:t>’</a:t>
            </a:r>
            <a:r>
              <a:rPr lang="en-US" dirty="0" smtClean="0"/>
              <a:t>t burn it off, it turns into FAT!</a:t>
            </a:r>
          </a:p>
        </p:txBody>
      </p:sp>
      <p:sp>
        <p:nvSpPr>
          <p:cNvPr id="4" name="Content Placeholder 2"/>
          <p:cNvSpPr txBox="1">
            <a:spLocks/>
          </p:cNvSpPr>
          <p:nvPr/>
        </p:nvSpPr>
        <p:spPr>
          <a:xfrm>
            <a:off x="677334" y="1649950"/>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a:p>
        </p:txBody>
      </p:sp>
    </p:spTree>
    <p:extLst>
      <p:ext uri="{BB962C8B-B14F-4D97-AF65-F5344CB8AC3E}">
        <p14:creationId xmlns:p14="http://schemas.microsoft.com/office/powerpoint/2010/main" val="8289868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18871</TotalTime>
  <Words>2371</Words>
  <Application>Microsoft Macintosh PowerPoint</Application>
  <PresentationFormat>Widescreen</PresentationFormat>
  <Paragraphs>213</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Calibri</vt:lpstr>
      <vt:lpstr>Mangal</vt:lpstr>
      <vt:lpstr>Trebuchet MS</vt:lpstr>
      <vt:lpstr>Wingdings</vt:lpstr>
      <vt:lpstr>Wingdings 3</vt:lpstr>
      <vt:lpstr>Arial</vt:lpstr>
      <vt:lpstr>Facet</vt:lpstr>
      <vt:lpstr>28 Day Challenge Kickoff</vt:lpstr>
      <vt:lpstr>Motivation is what gets you started, HABIT is what keeps you going!</vt:lpstr>
      <vt:lpstr>What should you focus on?</vt:lpstr>
      <vt:lpstr>Let’s Look At All The Pieces Of The Puzzle</vt:lpstr>
      <vt:lpstr>Goal Setting</vt:lpstr>
      <vt:lpstr>Goal Setting</vt:lpstr>
      <vt:lpstr>Goal Setting</vt:lpstr>
      <vt:lpstr>Goals and Action Plan</vt:lpstr>
      <vt:lpstr>Nutrition 101: Carbohydrates</vt:lpstr>
      <vt:lpstr>Sources of Carbohydrates</vt:lpstr>
      <vt:lpstr>Nutrition 101: Protein</vt:lpstr>
      <vt:lpstr>Nutrition 101: Fat</vt:lpstr>
      <vt:lpstr>ReShape Your Plate</vt:lpstr>
      <vt:lpstr>ReShape Your Plate</vt:lpstr>
      <vt:lpstr>The Plate Method</vt:lpstr>
      <vt:lpstr>Interpreting the Meal Plan</vt:lpstr>
      <vt:lpstr>Meal Prepping</vt:lpstr>
      <vt:lpstr>Consistency</vt:lpstr>
      <vt:lpstr>Hydration</vt:lpstr>
      <vt:lpstr>Alcohol</vt:lpstr>
      <vt:lpstr>Eating Around Workout</vt:lpstr>
      <vt:lpstr>What about coffee?</vt:lpstr>
      <vt:lpstr>Catch Some Zzz’s</vt:lpstr>
      <vt:lpstr>Picking A Winner</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28 Day Challenge Kickoff</dc:title>
  <dc:creator>Nicole Marchand</dc:creator>
  <cp:lastModifiedBy>Nicole Aucoin</cp:lastModifiedBy>
  <cp:revision>31</cp:revision>
  <dcterms:created xsi:type="dcterms:W3CDTF">2017-05-24T12:01:14Z</dcterms:created>
  <dcterms:modified xsi:type="dcterms:W3CDTF">2017-06-06T14:34:43Z</dcterms:modified>
</cp:coreProperties>
</file>